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Inter SemiBold"/>
      <p:regular r:id="rId31"/>
      <p:bold r:id="rId32"/>
      <p:italic r:id="rId33"/>
      <p:boldItalic r:id="rId34"/>
    </p:embeddedFont>
    <p:embeddedFont>
      <p:font typeface="Inter"/>
      <p:regular r:id="rId35"/>
      <p:bold r:id="rId36"/>
      <p:italic r:id="rId37"/>
      <p:boldItalic r:id="rId38"/>
    </p:embeddedFont>
    <p:embeddedFont>
      <p:font typeface="Urbanist"/>
      <p:regular r:id="rId39"/>
      <p:bold r:id="rId40"/>
      <p:italic r:id="rId41"/>
      <p:boldItalic r:id="rId42"/>
    </p:embeddedFont>
    <p:embeddedFont>
      <p:font typeface="Poppins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rbanist-bold.fntdata"/><Relationship Id="rId20" Type="http://schemas.openxmlformats.org/officeDocument/2006/relationships/slide" Target="slides/slide15.xml"/><Relationship Id="rId42" Type="http://schemas.openxmlformats.org/officeDocument/2006/relationships/font" Target="fonts/Urbanist-boldItalic.fntdata"/><Relationship Id="rId41" Type="http://schemas.openxmlformats.org/officeDocument/2006/relationships/font" Target="fonts/Urbanist-italic.fntdata"/><Relationship Id="rId22" Type="http://schemas.openxmlformats.org/officeDocument/2006/relationships/slide" Target="slides/slide17.xml"/><Relationship Id="rId44" Type="http://schemas.openxmlformats.org/officeDocument/2006/relationships/font" Target="fonts/PoppinsSemiBold-bold.fntdata"/><Relationship Id="rId21" Type="http://schemas.openxmlformats.org/officeDocument/2006/relationships/slide" Target="slides/slide16.xml"/><Relationship Id="rId43" Type="http://schemas.openxmlformats.org/officeDocument/2006/relationships/font" Target="fonts/PoppinsSemiBold-regular.fntdata"/><Relationship Id="rId24" Type="http://schemas.openxmlformats.org/officeDocument/2006/relationships/slide" Target="slides/slide19.xml"/><Relationship Id="rId46" Type="http://schemas.openxmlformats.org/officeDocument/2006/relationships/font" Target="fonts/PoppinsSemiBold-boldItalic.fntdata"/><Relationship Id="rId23" Type="http://schemas.openxmlformats.org/officeDocument/2006/relationships/slide" Target="slides/slide18.xml"/><Relationship Id="rId45" Type="http://schemas.openxmlformats.org/officeDocument/2006/relationships/font" Target="fonts/Poppi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SemiBold-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nterSemiBold-italic.fntdata"/><Relationship Id="rId10" Type="http://schemas.openxmlformats.org/officeDocument/2006/relationships/slide" Target="slides/slide5.xml"/><Relationship Id="rId32" Type="http://schemas.openxmlformats.org/officeDocument/2006/relationships/font" Target="fonts/InterSemiBold-bold.fntdata"/><Relationship Id="rId13" Type="http://schemas.openxmlformats.org/officeDocument/2006/relationships/slide" Target="slides/slide8.xml"/><Relationship Id="rId35" Type="http://schemas.openxmlformats.org/officeDocument/2006/relationships/font" Target="fonts/Inter-regular.fntdata"/><Relationship Id="rId12" Type="http://schemas.openxmlformats.org/officeDocument/2006/relationships/slide" Target="slides/slide7.xml"/><Relationship Id="rId34" Type="http://schemas.openxmlformats.org/officeDocument/2006/relationships/font" Target="fonts/InterSemiBold-boldItalic.fntdata"/><Relationship Id="rId15" Type="http://schemas.openxmlformats.org/officeDocument/2006/relationships/slide" Target="slides/slide10.xml"/><Relationship Id="rId37" Type="http://schemas.openxmlformats.org/officeDocument/2006/relationships/font" Target="fonts/Inter-italic.fntdata"/><Relationship Id="rId14" Type="http://schemas.openxmlformats.org/officeDocument/2006/relationships/slide" Target="slides/slide9.xml"/><Relationship Id="rId36" Type="http://schemas.openxmlformats.org/officeDocument/2006/relationships/font" Target="fonts/Inter-bold.fntdata"/><Relationship Id="rId17" Type="http://schemas.openxmlformats.org/officeDocument/2006/relationships/slide" Target="slides/slide12.xml"/><Relationship Id="rId39" Type="http://schemas.openxmlformats.org/officeDocument/2006/relationships/font" Target="fonts/Urbanist-regular.fntdata"/><Relationship Id="rId16" Type="http://schemas.openxmlformats.org/officeDocument/2006/relationships/slide" Target="slides/slide11.xml"/><Relationship Id="rId38" Type="http://schemas.openxmlformats.org/officeDocument/2006/relationships/font" Target="fonts/Inte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954ce58f12_0_5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954ce58f12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954ce58f12_0_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954ce58f12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954ce58f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954ce58f1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954ce58f12_0_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954ce58f12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954ce58f1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954ce58f12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954ce58f12_0_4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954ce58f12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954ce58f1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954ce58f12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954ce58f1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954ce58f12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954ce58f1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954ce58f12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954ce58f12_0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954ce58f1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954ce58f12_0_5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954ce58f12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954ce58f1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954ce58f12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954ce58f1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954ce58f12_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954ce58f1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954ce58f12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954ce58f12_0_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954ce58f12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954ce58f12_0_5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954ce58f12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954ce58f1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954ce58f12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954ce58f12_0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954ce58f12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954ce58f12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954ce58f12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4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3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Beautify this slide" id="84" name="Google Shape;84;p13"/>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Beautify this slide" id="172" name="Google Shape;172;p22"/>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505"/>
        </a:solidFill>
      </p:bgPr>
    </p:bg>
    <p:spTree>
      <p:nvGrpSpPr>
        <p:cNvPr id="176" name="Shape 176"/>
        <p:cNvGrpSpPr/>
        <p:nvPr/>
      </p:nvGrpSpPr>
      <p:grpSpPr>
        <a:xfrm>
          <a:off x="0" y="0"/>
          <a:ext cx="0" cy="0"/>
          <a:chOff x="0" y="0"/>
          <a:chExt cx="0" cy="0"/>
        </a:xfrm>
      </p:grpSpPr>
      <p:pic>
        <p:nvPicPr>
          <p:cNvPr descr="image.png" id="177" name="Google Shape;177;p23"/>
          <p:cNvPicPr preferRelativeResize="0"/>
          <p:nvPr/>
        </p:nvPicPr>
        <p:blipFill rotWithShape="1">
          <a:blip r:embed="rId3">
            <a:alphaModFix/>
          </a:blip>
          <a:srcRect b="0" l="0" r="0" t="0"/>
          <a:stretch/>
        </p:blipFill>
        <p:spPr>
          <a:xfrm>
            <a:off x="6381750" y="1988790"/>
            <a:ext cx="5238750" cy="3810000"/>
          </a:xfrm>
          <a:prstGeom prst="rect">
            <a:avLst/>
          </a:prstGeom>
          <a:noFill/>
          <a:ln>
            <a:noFill/>
          </a:ln>
        </p:spPr>
      </p:pic>
      <p:pic>
        <p:nvPicPr>
          <p:cNvPr descr="image.png" id="178" name="Google Shape;178;p2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79" name="Google Shape;179;p23"/>
          <p:cNvSpPr txBox="1"/>
          <p:nvPr/>
        </p:nvSpPr>
        <p:spPr>
          <a:xfrm>
            <a:off x="914400" y="2084040"/>
            <a:ext cx="48960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Web Scraping Nedir?</a:t>
            </a:r>
            <a:r>
              <a:rPr b="0" i="0" lang="en-US" sz="1500" u="none" cap="none" strike="noStrike">
                <a:solidFill>
                  <a:srgbClr val="D4D4D4"/>
                </a:solidFill>
                <a:latin typeface="Inter"/>
                <a:ea typeface="Inter"/>
                <a:cs typeface="Inter"/>
                <a:sym typeface="Inter"/>
              </a:rPr>
              <a:t> İnterneti, kopyalanmaya hazır devasa bir veritabanı olarak kullanma sanatıdır.</a:t>
            </a:r>
            <a:endParaRPr/>
          </a:p>
        </p:txBody>
      </p:sp>
      <p:sp>
        <p:nvSpPr>
          <p:cNvPr id="180" name="Google Shape;180;p23"/>
          <p:cNvSpPr txBox="1"/>
          <p:nvPr/>
        </p:nvSpPr>
        <p:spPr>
          <a:xfrm>
            <a:off x="914400" y="3265140"/>
            <a:ext cx="48960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Otomasyonun Gücü</a:t>
            </a:r>
            <a:r>
              <a:rPr b="0" i="0" lang="en-US" sz="1500" u="none" cap="none" strike="noStrike">
                <a:solidFill>
                  <a:srgbClr val="D4D4D4"/>
                </a:solidFill>
                <a:latin typeface="Inter"/>
                <a:ea typeface="Inter"/>
                <a:cs typeface="Inter"/>
                <a:sym typeface="Inter"/>
              </a:rPr>
              <a:t> Kopyala-yapıştır ile aylar sürecek işi, kod ile dakikalar içinde yüzlerce sayfadan veri çekerek çözmek.</a:t>
            </a:r>
            <a:endParaRPr/>
          </a:p>
        </p:txBody>
      </p:sp>
      <p:sp>
        <p:nvSpPr>
          <p:cNvPr id="181" name="Google Shape;181;p23"/>
          <p:cNvSpPr txBox="1"/>
          <p:nvPr/>
        </p:nvSpPr>
        <p:spPr>
          <a:xfrm>
            <a:off x="914400" y="4446240"/>
            <a:ext cx="48960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Neden İhtiyacımız Var?</a:t>
            </a:r>
            <a:r>
              <a:rPr b="0" i="0" lang="en-US" sz="1500" u="none" cap="none" strike="noStrike">
                <a:solidFill>
                  <a:srgbClr val="D4D4D4"/>
                </a:solidFill>
                <a:latin typeface="Inter"/>
                <a:ea typeface="Inter"/>
                <a:cs typeface="Inter"/>
                <a:sym typeface="Inter"/>
              </a:rPr>
              <a:t> Rakip analizi, anlık fiyat takibi ve en önemlisi yeni nesil Büyük Dil Modellerinin (LLM) eğitimi için vazgeçilmezdir.</a:t>
            </a:r>
            <a:endParaRPr/>
          </a:p>
        </p:txBody>
      </p:sp>
      <p:pic>
        <p:nvPicPr>
          <p:cNvPr descr="image.png" id="182" name="Google Shape;182;p23"/>
          <p:cNvPicPr preferRelativeResize="0"/>
          <p:nvPr/>
        </p:nvPicPr>
        <p:blipFill rotWithShape="1">
          <a:blip r:embed="rId5">
            <a:alphaModFix/>
          </a:blip>
          <a:srcRect b="0" l="0" r="0" t="0"/>
          <a:stretch/>
        </p:blipFill>
        <p:spPr>
          <a:xfrm>
            <a:off x="6391275" y="1998315"/>
            <a:ext cx="5219699" cy="3790950"/>
          </a:xfrm>
          <a:prstGeom prst="rect">
            <a:avLst/>
          </a:prstGeom>
          <a:noFill/>
          <a:ln>
            <a:noFill/>
          </a:ln>
        </p:spPr>
      </p:pic>
      <p:sp>
        <p:nvSpPr>
          <p:cNvPr id="183" name="Google Shape;183;p23"/>
          <p:cNvSpPr txBox="1"/>
          <p:nvPr/>
        </p:nvSpPr>
        <p:spPr>
          <a:xfrm>
            <a:off x="571500" y="571500"/>
            <a:ext cx="116016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FFFFFF"/>
                </a:solidFill>
                <a:latin typeface="Urbanist"/>
                <a:ea typeface="Urbanist"/>
                <a:cs typeface="Urbanist"/>
                <a:sym typeface="Urbanist"/>
              </a:rPr>
              <a:t>Web Üzerinden Veri Avı</a:t>
            </a:r>
            <a:endParaRPr/>
          </a:p>
        </p:txBody>
      </p:sp>
      <p:pic>
        <p:nvPicPr>
          <p:cNvPr descr="image.png" id="184" name="Google Shape;184;p23"/>
          <p:cNvPicPr preferRelativeResize="0"/>
          <p:nvPr/>
        </p:nvPicPr>
        <p:blipFill rotWithShape="1">
          <a:blip r:embed="rId6">
            <a:alphaModFix/>
          </a:blip>
          <a:srcRect b="0" l="0" r="0" t="0"/>
          <a:stretch/>
        </p:blipFill>
        <p:spPr>
          <a:xfrm>
            <a:off x="571500" y="2122140"/>
            <a:ext cx="95250" cy="200025"/>
          </a:xfrm>
          <a:prstGeom prst="rect">
            <a:avLst/>
          </a:prstGeom>
          <a:noFill/>
          <a:ln>
            <a:noFill/>
          </a:ln>
        </p:spPr>
      </p:pic>
      <p:pic>
        <p:nvPicPr>
          <p:cNvPr descr="image.png" id="185" name="Google Shape;185;p23"/>
          <p:cNvPicPr preferRelativeResize="0"/>
          <p:nvPr/>
        </p:nvPicPr>
        <p:blipFill rotWithShape="1">
          <a:blip r:embed="rId6">
            <a:alphaModFix/>
          </a:blip>
          <a:srcRect b="0" l="0" r="0" t="0"/>
          <a:stretch/>
        </p:blipFill>
        <p:spPr>
          <a:xfrm>
            <a:off x="571500" y="3303240"/>
            <a:ext cx="95250" cy="200025"/>
          </a:xfrm>
          <a:prstGeom prst="rect">
            <a:avLst/>
          </a:prstGeom>
          <a:noFill/>
          <a:ln>
            <a:noFill/>
          </a:ln>
        </p:spPr>
      </p:pic>
      <p:pic>
        <p:nvPicPr>
          <p:cNvPr descr="image.png" id="186" name="Google Shape;186;p23"/>
          <p:cNvPicPr preferRelativeResize="0"/>
          <p:nvPr/>
        </p:nvPicPr>
        <p:blipFill rotWithShape="1">
          <a:blip r:embed="rId6">
            <a:alphaModFix/>
          </a:blip>
          <a:srcRect b="0" l="0" r="0" t="0"/>
          <a:stretch/>
        </p:blipFill>
        <p:spPr>
          <a:xfrm>
            <a:off x="571500" y="4484340"/>
            <a:ext cx="95250" cy="20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Beautify this slide" id="191" name="Google Shape;191;p24"/>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505"/>
        </a:solidFill>
      </p:bgPr>
    </p:bg>
    <p:spTree>
      <p:nvGrpSpPr>
        <p:cNvPr id="195" name="Shape 195"/>
        <p:cNvGrpSpPr/>
        <p:nvPr/>
      </p:nvGrpSpPr>
      <p:grpSpPr>
        <a:xfrm>
          <a:off x="0" y="0"/>
          <a:ext cx="0" cy="0"/>
          <a:chOff x="0" y="0"/>
          <a:chExt cx="0" cy="0"/>
        </a:xfrm>
      </p:grpSpPr>
      <p:pic>
        <p:nvPicPr>
          <p:cNvPr descr="image.png" id="196" name="Google Shape;196;p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7" name="Google Shape;197;p25"/>
          <p:cNvSpPr txBox="1"/>
          <p:nvPr/>
        </p:nvSpPr>
        <p:spPr>
          <a:xfrm>
            <a:off x="571500" y="282100"/>
            <a:ext cx="5200800"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FFFFFF"/>
                </a:solidFill>
                <a:latin typeface="Urbanist"/>
                <a:ea typeface="Urbanist"/>
                <a:cs typeface="Urbanist"/>
                <a:sym typeface="Urbanist"/>
              </a:rPr>
              <a:t>Geleneksel Scraping Sınırları</a:t>
            </a:r>
            <a:endParaRPr/>
          </a:p>
        </p:txBody>
      </p:sp>
      <p:pic>
        <p:nvPicPr>
          <p:cNvPr descr="image.png" id="198" name="Google Shape;198;p25"/>
          <p:cNvPicPr preferRelativeResize="0"/>
          <p:nvPr/>
        </p:nvPicPr>
        <p:blipFill rotWithShape="1">
          <a:blip r:embed="rId4">
            <a:alphaModFix/>
          </a:blip>
          <a:srcRect b="0" l="0" r="0" t="0"/>
          <a:stretch/>
        </p:blipFill>
        <p:spPr>
          <a:xfrm>
            <a:off x="6096000" y="0"/>
            <a:ext cx="6096000" cy="6858000"/>
          </a:xfrm>
          <a:prstGeom prst="rect">
            <a:avLst/>
          </a:prstGeom>
          <a:noFill/>
          <a:ln>
            <a:noFill/>
          </a:ln>
        </p:spPr>
      </p:pic>
      <p:sp>
        <p:nvSpPr>
          <p:cNvPr id="199" name="Google Shape;199;p25"/>
          <p:cNvSpPr txBox="1"/>
          <p:nvPr/>
        </p:nvSpPr>
        <p:spPr>
          <a:xfrm>
            <a:off x="571500" y="1733085"/>
            <a:ext cx="4953000" cy="1548900"/>
          </a:xfrm>
          <a:prstGeom prst="rect">
            <a:avLst/>
          </a:prstGeom>
          <a:noFill/>
          <a:ln>
            <a:noFill/>
          </a:ln>
        </p:spPr>
        <p:txBody>
          <a:bodyPr anchorCtr="0" anchor="t" bIns="0" lIns="0" spcFirstLastPara="1" rIns="0" wrap="square" tIns="0">
            <a:spAutoFit/>
          </a:bodyPr>
          <a:lstStyle/>
          <a:p>
            <a:pPr indent="0" lvl="0" marL="0" marR="0" rtl="0" algn="l">
              <a:lnSpc>
                <a:spcPct val="169939"/>
              </a:lnSpc>
              <a:spcBef>
                <a:spcPts val="0"/>
              </a:spcBef>
              <a:spcAft>
                <a:spcPts val="0"/>
              </a:spcAft>
              <a:buNone/>
            </a:pPr>
            <a:r>
              <a:rPr b="1" i="0" lang="en-US" sz="1650" u="none" cap="none" strike="noStrike">
                <a:solidFill>
                  <a:srgbClr val="FFFFFF"/>
                </a:solidFill>
                <a:latin typeface="Inter"/>
                <a:ea typeface="Inter"/>
                <a:cs typeface="Inter"/>
                <a:sym typeface="Inter"/>
              </a:rPr>
              <a:t>Sürekli Değişen Yapılar:</a:t>
            </a:r>
            <a:r>
              <a:rPr b="0" i="0" lang="en-US" sz="1650" u="none" cap="none" strike="noStrike">
                <a:solidFill>
                  <a:srgbClr val="D4D4D4"/>
                </a:solidFill>
                <a:latin typeface="Inter"/>
                <a:ea typeface="Inter"/>
                <a:cs typeface="Inter"/>
                <a:sym typeface="Inter"/>
              </a:rPr>
              <a:t> Web siteleri canlı organizmalardır. Tasarım güncellemeleri veya HTML sınıflarının değişmesi, yazdığınız scraping kodunun anında çökmesine neden olur.</a:t>
            </a:r>
            <a:endParaRPr/>
          </a:p>
        </p:txBody>
      </p:sp>
      <p:sp>
        <p:nvSpPr>
          <p:cNvPr id="200" name="Google Shape;200;p25"/>
          <p:cNvSpPr txBox="1"/>
          <p:nvPr/>
        </p:nvSpPr>
        <p:spPr>
          <a:xfrm>
            <a:off x="571500" y="3386268"/>
            <a:ext cx="4953000" cy="1548900"/>
          </a:xfrm>
          <a:prstGeom prst="rect">
            <a:avLst/>
          </a:prstGeom>
          <a:noFill/>
          <a:ln>
            <a:noFill/>
          </a:ln>
        </p:spPr>
        <p:txBody>
          <a:bodyPr anchorCtr="0" anchor="t" bIns="0" lIns="0" spcFirstLastPara="1" rIns="0" wrap="square" tIns="0">
            <a:spAutoFit/>
          </a:bodyPr>
          <a:lstStyle/>
          <a:p>
            <a:pPr indent="0" lvl="0" marL="0" marR="0" rtl="0" algn="l">
              <a:lnSpc>
                <a:spcPct val="169939"/>
              </a:lnSpc>
              <a:spcBef>
                <a:spcPts val="0"/>
              </a:spcBef>
              <a:spcAft>
                <a:spcPts val="0"/>
              </a:spcAft>
              <a:buNone/>
            </a:pPr>
            <a:r>
              <a:rPr b="1" i="0" lang="en-US" sz="1650" u="none" cap="none" strike="noStrike">
                <a:solidFill>
                  <a:srgbClr val="FFFFFF"/>
                </a:solidFill>
                <a:latin typeface="Inter"/>
                <a:ea typeface="Inter"/>
                <a:cs typeface="Inter"/>
                <a:sym typeface="Inter"/>
              </a:rPr>
              <a:t>Zaman Kaybı:</a:t>
            </a:r>
            <a:r>
              <a:rPr b="0" i="0" lang="en-US" sz="1650" u="none" cap="none" strike="noStrike">
                <a:solidFill>
                  <a:srgbClr val="D4D4D4"/>
                </a:solidFill>
                <a:latin typeface="Inter"/>
                <a:ea typeface="Inter"/>
                <a:cs typeface="Inter"/>
                <a:sym typeface="Inter"/>
              </a:rPr>
              <a:t> Karmaşık HTML yapılarının içinden reklamları, menüleri ve kod çöplerini ayıklayıp sadece "temiz veriyi" çıkarmak saatler süren manuel müdahaleler gerektirir.</a:t>
            </a:r>
            <a:endParaRPr/>
          </a:p>
        </p:txBody>
      </p:sp>
      <p:sp>
        <p:nvSpPr>
          <p:cNvPr id="201" name="Google Shape;201;p25"/>
          <p:cNvSpPr txBox="1"/>
          <p:nvPr/>
        </p:nvSpPr>
        <p:spPr>
          <a:xfrm>
            <a:off x="571500" y="5039451"/>
            <a:ext cx="4953000" cy="1548900"/>
          </a:xfrm>
          <a:prstGeom prst="rect">
            <a:avLst/>
          </a:prstGeom>
          <a:noFill/>
          <a:ln>
            <a:noFill/>
          </a:ln>
        </p:spPr>
        <p:txBody>
          <a:bodyPr anchorCtr="0" anchor="t" bIns="0" lIns="0" spcFirstLastPara="1" rIns="0" wrap="square" tIns="0">
            <a:spAutoFit/>
          </a:bodyPr>
          <a:lstStyle/>
          <a:p>
            <a:pPr indent="0" lvl="0" marL="0" marR="0" rtl="0" algn="l">
              <a:lnSpc>
                <a:spcPct val="169939"/>
              </a:lnSpc>
              <a:spcBef>
                <a:spcPts val="0"/>
              </a:spcBef>
              <a:spcAft>
                <a:spcPts val="0"/>
              </a:spcAft>
              <a:buNone/>
            </a:pPr>
            <a:r>
              <a:rPr b="1" i="0" lang="en-US" sz="1650" u="none" cap="none" strike="noStrike">
                <a:solidFill>
                  <a:srgbClr val="FFFFFF"/>
                </a:solidFill>
                <a:latin typeface="Inter"/>
                <a:ea typeface="Inter"/>
                <a:cs typeface="Inter"/>
                <a:sym typeface="Inter"/>
              </a:rPr>
              <a:t>Güvenlik Duvarları:</a:t>
            </a:r>
            <a:r>
              <a:rPr b="0" i="0" lang="en-US" sz="1650" u="none" cap="none" strike="noStrike">
                <a:solidFill>
                  <a:srgbClr val="D4D4D4"/>
                </a:solidFill>
                <a:latin typeface="Inter"/>
                <a:ea typeface="Inter"/>
                <a:cs typeface="Inter"/>
                <a:sym typeface="Inter"/>
              </a:rPr>
              <a:t> Modern web siteleri, bot trafiğini engellemek için gelişmiş CAPTCHA'lar ve IP ban sistemleri kullanır. Geleneksel yöntemler bu engellere kolayca takılır.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Beautify this slide" id="206" name="Google Shape;206;p26"/>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505"/>
        </a:solidFill>
      </p:bgPr>
    </p:bg>
    <p:spTree>
      <p:nvGrpSpPr>
        <p:cNvPr id="210" name="Shape 210"/>
        <p:cNvGrpSpPr/>
        <p:nvPr/>
      </p:nvGrpSpPr>
      <p:grpSpPr>
        <a:xfrm>
          <a:off x="0" y="0"/>
          <a:ext cx="0" cy="0"/>
          <a:chOff x="0" y="0"/>
          <a:chExt cx="0" cy="0"/>
        </a:xfrm>
      </p:grpSpPr>
      <p:pic>
        <p:nvPicPr>
          <p:cNvPr descr="image.png" id="211" name="Google Shape;211;p2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2" name="Google Shape;212;p27"/>
          <p:cNvSpPr txBox="1"/>
          <p:nvPr/>
        </p:nvSpPr>
        <p:spPr>
          <a:xfrm>
            <a:off x="914400" y="1779240"/>
            <a:ext cx="4896000" cy="13392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Yeni Nesil Platform</a:t>
            </a:r>
            <a:r>
              <a:rPr b="0" i="0" lang="en-US" sz="1500" u="none" cap="none" strike="noStrike">
                <a:solidFill>
                  <a:srgbClr val="D4D4D4"/>
                </a:solidFill>
                <a:latin typeface="Inter"/>
                <a:ea typeface="Inter"/>
                <a:cs typeface="Inter"/>
                <a:sym typeface="Inter"/>
              </a:rPr>
              <a:t> Özellikle RAG (Retrieval-Augmented Generation) sistemleri ve LLM'ler için tasarlanmış gelişmiş web scraping API'sidir.</a:t>
            </a:r>
            <a:endParaRPr/>
          </a:p>
        </p:txBody>
      </p:sp>
      <p:sp>
        <p:nvSpPr>
          <p:cNvPr id="213" name="Google Shape;213;p27"/>
          <p:cNvSpPr txBox="1"/>
          <p:nvPr/>
        </p:nvSpPr>
        <p:spPr>
          <a:xfrm>
            <a:off x="914400" y="3365665"/>
            <a:ext cx="48960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Anında Markdown Çıktısı</a:t>
            </a:r>
            <a:r>
              <a:rPr b="0" i="0" lang="en-US" sz="1500" u="none" cap="none" strike="noStrike">
                <a:solidFill>
                  <a:srgbClr val="D4D4D4"/>
                </a:solidFill>
                <a:latin typeface="Inter"/>
                <a:ea typeface="Inter"/>
                <a:cs typeface="Inter"/>
                <a:sym typeface="Inter"/>
              </a:rPr>
              <a:t> Karmaşık siteleri saniyeler içinde, yapay zekanın en sevdiği format olan tertemiz bir Markdown belgesine dönüştürür.</a:t>
            </a:r>
            <a:endParaRPr/>
          </a:p>
        </p:txBody>
      </p:sp>
      <p:sp>
        <p:nvSpPr>
          <p:cNvPr id="214" name="Google Shape;214;p27"/>
          <p:cNvSpPr txBox="1"/>
          <p:nvPr/>
        </p:nvSpPr>
        <p:spPr>
          <a:xfrm>
            <a:off x="914400" y="4751040"/>
            <a:ext cx="48960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Engelleri Aşma Yeteneği</a:t>
            </a:r>
            <a:r>
              <a:rPr b="0" i="0" lang="en-US" sz="1500" u="none" cap="none" strike="noStrike">
                <a:solidFill>
                  <a:srgbClr val="D4D4D4"/>
                </a:solidFill>
                <a:latin typeface="Inter"/>
                <a:ea typeface="Inter"/>
                <a:cs typeface="Inter"/>
                <a:sym typeface="Inter"/>
              </a:rPr>
              <a:t> Dinamik JavaScript içeriklerini render eder, proxy rotasyonlarını yönetir ve birçok temel anti-bot sistemini otomatik olarak geçer.</a:t>
            </a:r>
            <a:endParaRPr/>
          </a:p>
        </p:txBody>
      </p:sp>
      <p:sp>
        <p:nvSpPr>
          <p:cNvPr id="215" name="Google Shape;215;p27"/>
          <p:cNvSpPr txBox="1"/>
          <p:nvPr/>
        </p:nvSpPr>
        <p:spPr>
          <a:xfrm>
            <a:off x="571500" y="571500"/>
            <a:ext cx="116016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FFFFFF"/>
                </a:solidFill>
                <a:latin typeface="Urbanist"/>
                <a:ea typeface="Urbanist"/>
                <a:cs typeface="Urbanist"/>
                <a:sym typeface="Urbanist"/>
              </a:rPr>
              <a:t>Sahneye Firecrawl Çıkıyor</a:t>
            </a:r>
            <a:endParaRPr/>
          </a:p>
        </p:txBody>
      </p:sp>
      <p:pic>
        <p:nvPicPr>
          <p:cNvPr descr="image.png" id="216" name="Google Shape;216;p27"/>
          <p:cNvPicPr preferRelativeResize="0"/>
          <p:nvPr/>
        </p:nvPicPr>
        <p:blipFill rotWithShape="1">
          <a:blip r:embed="rId4">
            <a:alphaModFix/>
          </a:blip>
          <a:srcRect b="0" l="0" r="0" t="0"/>
          <a:stretch/>
        </p:blipFill>
        <p:spPr>
          <a:xfrm>
            <a:off x="571500" y="1817340"/>
            <a:ext cx="95250" cy="200025"/>
          </a:xfrm>
          <a:prstGeom prst="rect">
            <a:avLst/>
          </a:prstGeom>
          <a:noFill/>
          <a:ln>
            <a:noFill/>
          </a:ln>
        </p:spPr>
      </p:pic>
      <p:pic>
        <p:nvPicPr>
          <p:cNvPr descr="image.png" id="217" name="Google Shape;217;p27"/>
          <p:cNvPicPr preferRelativeResize="0"/>
          <p:nvPr/>
        </p:nvPicPr>
        <p:blipFill rotWithShape="1">
          <a:blip r:embed="rId4">
            <a:alphaModFix/>
          </a:blip>
          <a:srcRect b="0" l="0" r="0" t="0"/>
          <a:stretch/>
        </p:blipFill>
        <p:spPr>
          <a:xfrm>
            <a:off x="571500" y="3403765"/>
            <a:ext cx="95250" cy="200025"/>
          </a:xfrm>
          <a:prstGeom prst="rect">
            <a:avLst/>
          </a:prstGeom>
          <a:noFill/>
          <a:ln>
            <a:noFill/>
          </a:ln>
        </p:spPr>
      </p:pic>
      <p:pic>
        <p:nvPicPr>
          <p:cNvPr descr="image.png" id="218" name="Google Shape;218;p27"/>
          <p:cNvPicPr preferRelativeResize="0"/>
          <p:nvPr/>
        </p:nvPicPr>
        <p:blipFill rotWithShape="1">
          <a:blip r:embed="rId4">
            <a:alphaModFix/>
          </a:blip>
          <a:srcRect b="0" l="0" r="0" t="0"/>
          <a:stretch/>
        </p:blipFill>
        <p:spPr>
          <a:xfrm>
            <a:off x="571500" y="4789140"/>
            <a:ext cx="95250" cy="200025"/>
          </a:xfrm>
          <a:prstGeom prst="rect">
            <a:avLst/>
          </a:prstGeom>
          <a:noFill/>
          <a:ln>
            <a:noFill/>
          </a:ln>
        </p:spPr>
      </p:pic>
      <p:pic>
        <p:nvPicPr>
          <p:cNvPr descr="A stylized icon of a flame combined with a spider (Firecrawl concept) at the center. It emits a powerful wave of orange and blue energy that hits a chaotic, complex website screenshot on the left. The website instantly transforms and simplifies into a clean, perfectly formatted Markdown document icon on the right. Magical tech transformation, dynamic motion." id="219" name="Google Shape;219;p27"/>
          <p:cNvPicPr preferRelativeResize="0"/>
          <p:nvPr/>
        </p:nvPicPr>
        <p:blipFill>
          <a:blip r:embed="rId5">
            <a:alphaModFix/>
          </a:blip>
          <a:stretch>
            <a:fillRect/>
          </a:stretch>
        </p:blipFill>
        <p:spPr>
          <a:xfrm>
            <a:off x="6750825" y="1065375"/>
            <a:ext cx="4876800" cy="487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505"/>
        </a:solidFill>
      </p:bgPr>
    </p:bg>
    <p:spTree>
      <p:nvGrpSpPr>
        <p:cNvPr id="223" name="Shape 223"/>
        <p:cNvGrpSpPr/>
        <p:nvPr/>
      </p:nvGrpSpPr>
      <p:grpSpPr>
        <a:xfrm>
          <a:off x="0" y="0"/>
          <a:ext cx="0" cy="0"/>
          <a:chOff x="0" y="0"/>
          <a:chExt cx="0" cy="0"/>
        </a:xfrm>
      </p:grpSpPr>
      <p:pic>
        <p:nvPicPr>
          <p:cNvPr descr="image.png" id="224" name="Google Shape;224;p2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5" name="Google Shape;225;p28"/>
          <p:cNvSpPr txBox="1"/>
          <p:nvPr/>
        </p:nvSpPr>
        <p:spPr>
          <a:xfrm>
            <a:off x="6477000" y="1501080"/>
            <a:ext cx="54006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DEFF9A"/>
                </a:solidFill>
                <a:latin typeface="Urbanist"/>
                <a:ea typeface="Urbanist"/>
                <a:cs typeface="Urbanist"/>
                <a:sym typeface="Urbanist"/>
              </a:rPr>
              <a:t>Application Programming Interface</a:t>
            </a:r>
            <a:endParaRPr/>
          </a:p>
        </p:txBody>
      </p:sp>
      <p:sp>
        <p:nvSpPr>
          <p:cNvPr id="226" name="Google Shape;226;p28"/>
          <p:cNvSpPr txBox="1"/>
          <p:nvPr/>
        </p:nvSpPr>
        <p:spPr>
          <a:xfrm>
            <a:off x="6477000" y="2091630"/>
            <a:ext cx="51435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A3A3A3"/>
                </a:solidFill>
                <a:latin typeface="Inter"/>
                <a:ea typeface="Inter"/>
                <a:cs typeface="Inter"/>
                <a:sym typeface="Inter"/>
              </a:rPr>
              <a:t>API'ler, iki farklı yazılım sisteminin birbiriyle güvenli ve kurallı bir şekilde iletişim kurmasını sağlayan dijital köprülerdir.</a:t>
            </a:r>
            <a:endParaRPr/>
          </a:p>
        </p:txBody>
      </p:sp>
      <p:sp>
        <p:nvSpPr>
          <p:cNvPr id="227" name="Google Shape;227;p28"/>
          <p:cNvSpPr txBox="1"/>
          <p:nvPr/>
        </p:nvSpPr>
        <p:spPr>
          <a:xfrm>
            <a:off x="6819900" y="3234630"/>
            <a:ext cx="48006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İzinli Veri Aktarımı:</a:t>
            </a:r>
            <a:r>
              <a:rPr b="0" i="0" lang="en-US" sz="1500" u="none" cap="none" strike="noStrike">
                <a:solidFill>
                  <a:srgbClr val="D4D4D4"/>
                </a:solidFill>
                <a:latin typeface="Inter"/>
                <a:ea typeface="Inter"/>
                <a:cs typeface="Inter"/>
                <a:sym typeface="Inter"/>
              </a:rPr>
              <a:t> Siteyi "kazımak" yerine, sitenin kendi sunduğu resmi kapıdan veriyi doğrudan talep edersiniz.</a:t>
            </a:r>
            <a:endParaRPr/>
          </a:p>
        </p:txBody>
      </p:sp>
      <p:sp>
        <p:nvSpPr>
          <p:cNvPr id="228" name="Google Shape;228;p28"/>
          <p:cNvSpPr txBox="1"/>
          <p:nvPr/>
        </p:nvSpPr>
        <p:spPr>
          <a:xfrm>
            <a:off x="6819900" y="4415730"/>
            <a:ext cx="48006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Evrensel Dil:</a:t>
            </a:r>
            <a:r>
              <a:rPr b="0" i="0" lang="en-US" sz="1500" u="none" cap="none" strike="noStrike">
                <a:solidFill>
                  <a:srgbClr val="D4D4D4"/>
                </a:solidFill>
                <a:latin typeface="Inter"/>
                <a:ea typeface="Inter"/>
                <a:cs typeface="Inter"/>
                <a:sym typeface="Inter"/>
              </a:rPr>
              <a:t> Genellikle makinelerin çok hızlı okuyabildiği JSON (JavaScript Object Notation) formatında veri döner.</a:t>
            </a:r>
            <a:endParaRPr/>
          </a:p>
        </p:txBody>
      </p:sp>
      <p:sp>
        <p:nvSpPr>
          <p:cNvPr id="229" name="Google Shape;229;p28"/>
          <p:cNvSpPr txBox="1"/>
          <p:nvPr/>
        </p:nvSpPr>
        <p:spPr>
          <a:xfrm>
            <a:off x="6819900" y="5596830"/>
            <a:ext cx="48006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Kararlılık:</a:t>
            </a:r>
            <a:r>
              <a:rPr b="0" i="0" lang="en-US" sz="1500" u="none" cap="none" strike="noStrike">
                <a:solidFill>
                  <a:srgbClr val="D4D4D4"/>
                </a:solidFill>
                <a:latin typeface="Inter"/>
                <a:ea typeface="Inter"/>
                <a:cs typeface="Inter"/>
                <a:sym typeface="Inter"/>
              </a:rPr>
              <a:t> Web sitesinin tasarımı baştan aşağı değişse bile API arka planda sorunsuz çalışmaya devam eder.</a:t>
            </a:r>
            <a:endParaRPr/>
          </a:p>
        </p:txBody>
      </p:sp>
      <p:sp>
        <p:nvSpPr>
          <p:cNvPr id="230" name="Google Shape;230;p28"/>
          <p:cNvSpPr txBox="1"/>
          <p:nvPr/>
        </p:nvSpPr>
        <p:spPr>
          <a:xfrm>
            <a:off x="571500" y="571500"/>
            <a:ext cx="116016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FFFFFF"/>
                </a:solidFill>
                <a:latin typeface="Urbanist"/>
                <a:ea typeface="Urbanist"/>
                <a:cs typeface="Urbanist"/>
                <a:sym typeface="Urbanist"/>
              </a:rPr>
              <a:t>Verinin Kapı Zili: API Nedir?</a:t>
            </a:r>
            <a:endParaRPr/>
          </a:p>
        </p:txBody>
      </p:sp>
      <p:pic>
        <p:nvPicPr>
          <p:cNvPr descr="image.png" id="231" name="Google Shape;231;p28"/>
          <p:cNvPicPr preferRelativeResize="0"/>
          <p:nvPr/>
        </p:nvPicPr>
        <p:blipFill rotWithShape="1">
          <a:blip r:embed="rId4">
            <a:alphaModFix/>
          </a:blip>
          <a:srcRect b="0" l="0" r="0" t="0"/>
          <a:stretch/>
        </p:blipFill>
        <p:spPr>
          <a:xfrm>
            <a:off x="6477000" y="3272730"/>
            <a:ext cx="95250" cy="200025"/>
          </a:xfrm>
          <a:prstGeom prst="rect">
            <a:avLst/>
          </a:prstGeom>
          <a:noFill/>
          <a:ln>
            <a:noFill/>
          </a:ln>
        </p:spPr>
      </p:pic>
      <p:pic>
        <p:nvPicPr>
          <p:cNvPr descr="image.png" id="232" name="Google Shape;232;p28"/>
          <p:cNvPicPr preferRelativeResize="0"/>
          <p:nvPr/>
        </p:nvPicPr>
        <p:blipFill rotWithShape="1">
          <a:blip r:embed="rId4">
            <a:alphaModFix/>
          </a:blip>
          <a:srcRect b="0" l="0" r="0" t="0"/>
          <a:stretch/>
        </p:blipFill>
        <p:spPr>
          <a:xfrm>
            <a:off x="6477000" y="4453830"/>
            <a:ext cx="95250" cy="200025"/>
          </a:xfrm>
          <a:prstGeom prst="rect">
            <a:avLst/>
          </a:prstGeom>
          <a:noFill/>
          <a:ln>
            <a:noFill/>
          </a:ln>
        </p:spPr>
      </p:pic>
      <p:pic>
        <p:nvPicPr>
          <p:cNvPr descr="image.png" id="233" name="Google Shape;233;p28"/>
          <p:cNvPicPr preferRelativeResize="0"/>
          <p:nvPr/>
        </p:nvPicPr>
        <p:blipFill rotWithShape="1">
          <a:blip r:embed="rId4">
            <a:alphaModFix/>
          </a:blip>
          <a:srcRect b="0" l="0" r="0" t="0"/>
          <a:stretch/>
        </p:blipFill>
        <p:spPr>
          <a:xfrm>
            <a:off x="6477000" y="5634930"/>
            <a:ext cx="95250" cy="200025"/>
          </a:xfrm>
          <a:prstGeom prst="rect">
            <a:avLst/>
          </a:prstGeom>
          <a:noFill/>
          <a:ln>
            <a:noFill/>
          </a:ln>
        </p:spPr>
      </p:pic>
      <p:pic>
        <p:nvPicPr>
          <p:cNvPr descr="A stylized, modern restaurant scene rendered in a clean, isometric digital art style. A customer (labeled &quot;Client App&quot;) hands an order ticket to a friendly robot waiter (labeled &quot;API&quot;). The robot waiter politely hands the ticket to a futuristic, automated kitchen window with a chef (labeled &quot;Server/DB&quot;). The kitchen hands back a perfectly plated dish (labeled &quot;JSON Data&quot;). Infographic illustration, friendly colors." id="234" name="Google Shape;234;p28"/>
          <p:cNvPicPr preferRelativeResize="0"/>
          <p:nvPr/>
        </p:nvPicPr>
        <p:blipFill>
          <a:blip r:embed="rId5">
            <a:alphaModFix/>
          </a:blip>
          <a:stretch>
            <a:fillRect/>
          </a:stretch>
        </p:blipFill>
        <p:spPr>
          <a:xfrm>
            <a:off x="571500" y="1460925"/>
            <a:ext cx="4876800" cy="4876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505"/>
        </a:solidFill>
      </p:bgPr>
    </p:bg>
    <p:spTree>
      <p:nvGrpSpPr>
        <p:cNvPr id="238" name="Shape 238"/>
        <p:cNvGrpSpPr/>
        <p:nvPr/>
      </p:nvGrpSpPr>
      <p:grpSpPr>
        <a:xfrm>
          <a:off x="0" y="0"/>
          <a:ext cx="0" cy="0"/>
          <a:chOff x="0" y="0"/>
          <a:chExt cx="0" cy="0"/>
        </a:xfrm>
      </p:grpSpPr>
      <p:pic>
        <p:nvPicPr>
          <p:cNvPr descr="image.png" id="239" name="Google Shape;239;p2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0" name="Google Shape;240;p29"/>
          <p:cNvSpPr txBox="1"/>
          <p:nvPr/>
        </p:nvSpPr>
        <p:spPr>
          <a:xfrm>
            <a:off x="571500" y="1401605"/>
            <a:ext cx="5238900" cy="1066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A3A3A3"/>
                </a:solidFill>
                <a:latin typeface="Inter"/>
                <a:ea typeface="Inter"/>
                <a:cs typeface="Inter"/>
                <a:sym typeface="Inter"/>
              </a:rPr>
              <a:t>Hava durumu sitesinin HTML'ini kazımak oldukça mantıksızdır çünkü veriler anlık değişir. Bunun yerine güvenilir API'ler kullanılır.</a:t>
            </a:r>
            <a:endParaRPr/>
          </a:p>
        </p:txBody>
      </p:sp>
      <p:sp>
        <p:nvSpPr>
          <p:cNvPr id="241" name="Google Shape;241;p29"/>
          <p:cNvSpPr txBox="1"/>
          <p:nvPr/>
        </p:nvSpPr>
        <p:spPr>
          <a:xfrm>
            <a:off x="914400" y="2692838"/>
            <a:ext cx="48960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İstek (Request)</a:t>
            </a:r>
            <a:r>
              <a:rPr b="0" i="0" lang="en-US" sz="1500" u="none" cap="none" strike="noStrike">
                <a:solidFill>
                  <a:srgbClr val="D4D4D4"/>
                </a:solidFill>
                <a:latin typeface="Inter"/>
                <a:ea typeface="Inter"/>
                <a:cs typeface="Inter"/>
                <a:sym typeface="Inter"/>
              </a:rPr>
              <a:t> Uygulamanız, API sunucusuna "Bana şu koordinatların anlık sıcaklık ve rüzgar verisini ver" der.</a:t>
            </a:r>
            <a:endParaRPr/>
          </a:p>
        </p:txBody>
      </p:sp>
      <p:sp>
        <p:nvSpPr>
          <p:cNvPr id="242" name="Google Shape;242;p29"/>
          <p:cNvSpPr txBox="1"/>
          <p:nvPr/>
        </p:nvSpPr>
        <p:spPr>
          <a:xfrm>
            <a:off x="914400" y="4178738"/>
            <a:ext cx="48960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Yanıt (Response)</a:t>
            </a:r>
            <a:r>
              <a:rPr b="0" i="0" lang="en-US" sz="1500" u="none" cap="none" strike="noStrike">
                <a:solidFill>
                  <a:srgbClr val="D4D4D4"/>
                </a:solidFill>
                <a:latin typeface="Inter"/>
                <a:ea typeface="Inter"/>
                <a:cs typeface="Inter"/>
                <a:sym typeface="Inter"/>
              </a:rPr>
              <a:t> Tomorrow.io sunucusu, saniyeler içinde bilgisayarın doğrudan parse edebileceği, yapılandırılmış mikro bir JSON verisi döndürür.</a:t>
            </a:r>
            <a:endParaRPr/>
          </a:p>
        </p:txBody>
      </p:sp>
      <p:sp>
        <p:nvSpPr>
          <p:cNvPr id="243" name="Google Shape;243;p29"/>
          <p:cNvSpPr txBox="1"/>
          <p:nvPr/>
        </p:nvSpPr>
        <p:spPr>
          <a:xfrm>
            <a:off x="914400" y="5664638"/>
            <a:ext cx="48960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FFFFFF"/>
                </a:solidFill>
                <a:latin typeface="Inter SemiBold"/>
                <a:ea typeface="Inter SemiBold"/>
                <a:cs typeface="Inter SemiBold"/>
                <a:sym typeface="Inter SemiBold"/>
              </a:rPr>
              <a:t>Avantaj</a:t>
            </a:r>
            <a:r>
              <a:rPr b="0" i="0" lang="en-US" sz="1500" u="none" cap="none" strike="noStrike">
                <a:solidFill>
                  <a:srgbClr val="D4D4D4"/>
                </a:solidFill>
                <a:latin typeface="Inter"/>
                <a:ea typeface="Inter"/>
                <a:cs typeface="Inter"/>
                <a:sym typeface="Inter"/>
              </a:rPr>
              <a:t> Kesin, anlık ve doğrudan veri entegrasyonu sağlar. Kesinti riski sıfıra yakındır.</a:t>
            </a:r>
            <a:endParaRPr/>
          </a:p>
        </p:txBody>
      </p:sp>
      <p:sp>
        <p:nvSpPr>
          <p:cNvPr id="244" name="Google Shape;244;p29"/>
          <p:cNvSpPr txBox="1"/>
          <p:nvPr/>
        </p:nvSpPr>
        <p:spPr>
          <a:xfrm>
            <a:off x="571500" y="571500"/>
            <a:ext cx="116016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FFFFFF"/>
                </a:solidFill>
                <a:latin typeface="Urbanist"/>
                <a:ea typeface="Urbanist"/>
                <a:cs typeface="Urbanist"/>
                <a:sym typeface="Urbanist"/>
              </a:rPr>
              <a:t>Örnek: Tomorrow.io API'si</a:t>
            </a:r>
            <a:endParaRPr/>
          </a:p>
        </p:txBody>
      </p:sp>
      <p:pic>
        <p:nvPicPr>
          <p:cNvPr descr="image.png" id="245" name="Google Shape;245;p29"/>
          <p:cNvPicPr preferRelativeResize="0"/>
          <p:nvPr/>
        </p:nvPicPr>
        <p:blipFill rotWithShape="1">
          <a:blip r:embed="rId4">
            <a:alphaModFix/>
          </a:blip>
          <a:srcRect b="0" l="0" r="0" t="0"/>
          <a:stretch/>
        </p:blipFill>
        <p:spPr>
          <a:xfrm>
            <a:off x="571500" y="2830413"/>
            <a:ext cx="95250" cy="200025"/>
          </a:xfrm>
          <a:prstGeom prst="rect">
            <a:avLst/>
          </a:prstGeom>
          <a:noFill/>
          <a:ln>
            <a:noFill/>
          </a:ln>
        </p:spPr>
      </p:pic>
      <p:pic>
        <p:nvPicPr>
          <p:cNvPr descr="image.png" id="246" name="Google Shape;246;p29"/>
          <p:cNvPicPr preferRelativeResize="0"/>
          <p:nvPr/>
        </p:nvPicPr>
        <p:blipFill rotWithShape="1">
          <a:blip r:embed="rId4">
            <a:alphaModFix/>
          </a:blip>
          <a:srcRect b="0" l="0" r="0" t="0"/>
          <a:stretch/>
        </p:blipFill>
        <p:spPr>
          <a:xfrm>
            <a:off x="571500" y="4316313"/>
            <a:ext cx="95250" cy="200025"/>
          </a:xfrm>
          <a:prstGeom prst="rect">
            <a:avLst/>
          </a:prstGeom>
          <a:noFill/>
          <a:ln>
            <a:noFill/>
          </a:ln>
        </p:spPr>
      </p:pic>
      <p:pic>
        <p:nvPicPr>
          <p:cNvPr descr="image.png" id="247" name="Google Shape;247;p29"/>
          <p:cNvPicPr preferRelativeResize="0"/>
          <p:nvPr/>
        </p:nvPicPr>
        <p:blipFill rotWithShape="1">
          <a:blip r:embed="rId4">
            <a:alphaModFix/>
          </a:blip>
          <a:srcRect b="0" l="0" r="0" t="0"/>
          <a:stretch/>
        </p:blipFill>
        <p:spPr>
          <a:xfrm>
            <a:off x="571500" y="5802213"/>
            <a:ext cx="95250" cy="200025"/>
          </a:xfrm>
          <a:prstGeom prst="rect">
            <a:avLst/>
          </a:prstGeom>
          <a:noFill/>
          <a:ln>
            <a:noFill/>
          </a:ln>
        </p:spPr>
      </p:pic>
      <p:pic>
        <p:nvPicPr>
          <p:cNvPr descr="A futuristic weather station antenna on a high mountaintop transmitting a visible beam of data upwards to a stylized cloud. The cloud rains down glowing streams of clean JSON code lines showing temperature digits, wind icons, and humidity percentages instead of water droplets. Tech landscape, data visualization." id="248" name="Google Shape;248;p29"/>
          <p:cNvPicPr preferRelativeResize="0"/>
          <p:nvPr/>
        </p:nvPicPr>
        <p:blipFill>
          <a:blip r:embed="rId5">
            <a:alphaModFix/>
          </a:blip>
          <a:stretch>
            <a:fillRect/>
          </a:stretch>
        </p:blipFill>
        <p:spPr>
          <a:xfrm>
            <a:off x="6759850" y="1053900"/>
            <a:ext cx="4876800" cy="487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Beautify this slide" id="253" name="Google Shape;253;p30"/>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Beautify this slide" id="258" name="Google Shape;258;p31"/>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827"/>
        </a:solidFill>
      </p:bgPr>
    </p:bg>
    <p:spTree>
      <p:nvGrpSpPr>
        <p:cNvPr id="88" name="Shape 88"/>
        <p:cNvGrpSpPr/>
        <p:nvPr/>
      </p:nvGrpSpPr>
      <p:grpSpPr>
        <a:xfrm>
          <a:off x="0" y="0"/>
          <a:ext cx="0" cy="0"/>
          <a:chOff x="0" y="0"/>
          <a:chExt cx="0" cy="0"/>
        </a:xfrm>
      </p:grpSpPr>
      <p:pic>
        <p:nvPicPr>
          <p:cNvPr descr="image.png" id="89" name="Google Shape;89;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4"/>
          <p:cNvSpPr txBox="1"/>
          <p:nvPr/>
        </p:nvSpPr>
        <p:spPr>
          <a:xfrm>
            <a:off x="1009650" y="2439739"/>
            <a:ext cx="4800600" cy="1083617"/>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Klişe Yaklaşım: "Veri yeni petroldür."</a:t>
            </a:r>
            <a:r>
              <a:rPr b="0" i="0" lang="en-US" sz="1650" u="none" cap="none" strike="noStrike">
                <a:solidFill>
                  <a:srgbClr val="F8FAFC"/>
                </a:solidFill>
                <a:latin typeface="Inter"/>
                <a:ea typeface="Inter"/>
                <a:cs typeface="Inter"/>
                <a:sym typeface="Inter"/>
              </a:rPr>
              <a:t> Petrol gibi bir kez çıkarılır, işlenir, yakılır ve tükenir. Tek kullanımlık ve kısıtlıdır.</a:t>
            </a:r>
            <a:endParaRPr/>
          </a:p>
        </p:txBody>
      </p:sp>
      <p:sp>
        <p:nvSpPr>
          <p:cNvPr id="91" name="Google Shape;91;p14"/>
          <p:cNvSpPr txBox="1"/>
          <p:nvPr/>
        </p:nvSpPr>
        <p:spPr>
          <a:xfrm>
            <a:off x="1009650" y="3761482"/>
            <a:ext cx="4800600" cy="1418778"/>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Gerçeklik: "Veri yeni topraktır."</a:t>
            </a:r>
            <a:r>
              <a:rPr b="0" i="0" lang="en-US" sz="1650" u="none" cap="none" strike="noStrike">
                <a:solidFill>
                  <a:srgbClr val="F8FAFC"/>
                </a:solidFill>
                <a:latin typeface="Inter"/>
                <a:ea typeface="Inter"/>
                <a:cs typeface="Inter"/>
                <a:sym typeface="Inter"/>
              </a:rPr>
              <a:t> Ekildikçe çoğalır, zenginleşir. Aynı veri seti üzerinde farklı algoritmalarla bambaşka hasatlar elde edebilirsiniz.</a:t>
            </a:r>
            <a:endParaRPr/>
          </a:p>
        </p:txBody>
      </p:sp>
      <p:pic>
        <p:nvPicPr>
          <p:cNvPr descr="image.png" id="92" name="Google Shape;92;p14"/>
          <p:cNvPicPr preferRelativeResize="0"/>
          <p:nvPr/>
        </p:nvPicPr>
        <p:blipFill rotWithShape="1">
          <a:blip r:embed="rId4">
            <a:alphaModFix/>
          </a:blip>
          <a:srcRect b="0" l="0" r="0" t="0"/>
          <a:stretch/>
        </p:blipFill>
        <p:spPr>
          <a:xfrm>
            <a:off x="581025" y="2468314"/>
            <a:ext cx="171450" cy="247650"/>
          </a:xfrm>
          <a:prstGeom prst="rect">
            <a:avLst/>
          </a:prstGeom>
          <a:noFill/>
          <a:ln>
            <a:noFill/>
          </a:ln>
        </p:spPr>
      </p:pic>
      <p:pic>
        <p:nvPicPr>
          <p:cNvPr descr="image.png" id="93" name="Google Shape;93;p14"/>
          <p:cNvPicPr preferRelativeResize="0"/>
          <p:nvPr/>
        </p:nvPicPr>
        <p:blipFill rotWithShape="1">
          <a:blip r:embed="rId5">
            <a:alphaModFix/>
          </a:blip>
          <a:srcRect b="0" l="0" r="0" t="0"/>
          <a:stretch/>
        </p:blipFill>
        <p:spPr>
          <a:xfrm>
            <a:off x="581025" y="3790057"/>
            <a:ext cx="228600" cy="247650"/>
          </a:xfrm>
          <a:prstGeom prst="rect">
            <a:avLst/>
          </a:prstGeom>
          <a:noFill/>
          <a:ln>
            <a:noFill/>
          </a:ln>
        </p:spPr>
      </p:pic>
      <p:sp>
        <p:nvSpPr>
          <p:cNvPr id="94" name="Google Shape;94;p14"/>
          <p:cNvSpPr txBox="1"/>
          <p:nvPr/>
        </p:nvSpPr>
        <p:spPr>
          <a:xfrm>
            <a:off x="581025" y="581025"/>
            <a:ext cx="11581447" cy="619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300" u="none" cap="none" strike="noStrike">
                <a:solidFill>
                  <a:srgbClr val="0EA5E9"/>
                </a:solidFill>
                <a:latin typeface="Poppins SemiBold"/>
                <a:ea typeface="Poppins SemiBold"/>
                <a:cs typeface="Poppins SemiBold"/>
                <a:sym typeface="Poppins SemiBold"/>
              </a:rPr>
              <a:t>Veri: Yeni Petrol mü, Yeni Toprak mı?</a:t>
            </a:r>
            <a:endParaRPr/>
          </a:p>
        </p:txBody>
      </p:sp>
      <p:pic>
        <p:nvPicPr>
          <p:cNvPr descr="A split-screen composition showing contrast. Left side: A rusty, smoking, dark industrial oil refinery at sunset, grimy atmosphere, symbolizing old energy. Right side: A glowing, digital plant with circuit board patterns on its leaves sprouting vigorously from fertile, illuminated soil made of binary code, radiating green and gold light, symbolizing sustainable data growth. Hyperrealistic contrast, cinematic." id="95" name="Google Shape;95;p14"/>
          <p:cNvPicPr preferRelativeResize="0"/>
          <p:nvPr/>
        </p:nvPicPr>
        <p:blipFill>
          <a:blip r:embed="rId6">
            <a:alphaModFix/>
          </a:blip>
          <a:stretch>
            <a:fillRect/>
          </a:stretch>
        </p:blipFill>
        <p:spPr>
          <a:xfrm>
            <a:off x="6642275" y="13162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505"/>
        </a:solidFill>
      </p:bgPr>
    </p:bg>
    <p:spTree>
      <p:nvGrpSpPr>
        <p:cNvPr id="262" name="Shape 262"/>
        <p:cNvGrpSpPr/>
        <p:nvPr/>
      </p:nvGrpSpPr>
      <p:grpSpPr>
        <a:xfrm>
          <a:off x="0" y="0"/>
          <a:ext cx="0" cy="0"/>
          <a:chOff x="0" y="0"/>
          <a:chExt cx="0" cy="0"/>
        </a:xfrm>
      </p:grpSpPr>
      <p:pic>
        <p:nvPicPr>
          <p:cNvPr descr="image.png" id="263" name="Google Shape;263;p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4" name="Google Shape;264;p32"/>
          <p:cNvSpPr txBox="1"/>
          <p:nvPr/>
        </p:nvSpPr>
        <p:spPr>
          <a:xfrm>
            <a:off x="571500" y="300150"/>
            <a:ext cx="52008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600" u="none" cap="none" strike="noStrike">
                <a:solidFill>
                  <a:srgbClr val="FFFFFF"/>
                </a:solidFill>
                <a:latin typeface="Urbanist"/>
                <a:ea typeface="Urbanist"/>
                <a:cs typeface="Urbanist"/>
                <a:sym typeface="Urbanist"/>
              </a:rPr>
              <a:t>Sitelerin Sınırı: robots.txt</a:t>
            </a:r>
            <a:endParaRPr/>
          </a:p>
        </p:txBody>
      </p:sp>
      <p:sp>
        <p:nvSpPr>
          <p:cNvPr id="265" name="Google Shape;265;p32"/>
          <p:cNvSpPr txBox="1"/>
          <p:nvPr/>
        </p:nvSpPr>
        <p:spPr>
          <a:xfrm>
            <a:off x="571500" y="1121225"/>
            <a:ext cx="5537700" cy="1440900"/>
          </a:xfrm>
          <a:prstGeom prst="rect">
            <a:avLst/>
          </a:prstGeom>
          <a:noFill/>
          <a:ln>
            <a:noFill/>
          </a:ln>
        </p:spPr>
        <p:txBody>
          <a:bodyPr anchorCtr="0" anchor="t" bIns="0" lIns="0" spcFirstLastPara="1" rIns="0" wrap="square" tIns="0">
            <a:spAutoFit/>
          </a:bodyPr>
          <a:lstStyle/>
          <a:p>
            <a:pPr indent="0" lvl="0" marL="0" marR="0" rtl="0" algn="l">
              <a:lnSpc>
                <a:spcPct val="155777"/>
              </a:lnSpc>
              <a:spcBef>
                <a:spcPts val="0"/>
              </a:spcBef>
              <a:spcAft>
                <a:spcPts val="0"/>
              </a:spcAft>
              <a:buNone/>
            </a:pPr>
            <a:r>
              <a:rPr b="1" i="0" lang="en-US" sz="1650" u="none" cap="none" strike="noStrike">
                <a:solidFill>
                  <a:srgbClr val="DEFF9A"/>
                </a:solidFill>
                <a:latin typeface="Inter"/>
                <a:ea typeface="Inter"/>
                <a:cs typeface="Inter"/>
                <a:sym typeface="Inter"/>
              </a:rPr>
              <a:t>Web Sitelerinin Anayasası:</a:t>
            </a:r>
            <a:br>
              <a:rPr b="0" i="0" lang="en-US" sz="1800" u="none" cap="none" strike="noStrike">
                <a:solidFill>
                  <a:schemeClr val="dk1"/>
                </a:solidFill>
                <a:latin typeface="Calibri"/>
                <a:ea typeface="Calibri"/>
                <a:cs typeface="Calibri"/>
                <a:sym typeface="Calibri"/>
              </a:rPr>
            </a:br>
            <a:r>
              <a:rPr b="0" i="0" lang="en-US" sz="1650" u="none" cap="none" strike="noStrike">
                <a:solidFill>
                  <a:srgbClr val="D4D4D4"/>
                </a:solidFill>
                <a:latin typeface="Inter"/>
                <a:ea typeface="Inter"/>
                <a:cs typeface="Inter"/>
                <a:sym typeface="Inter"/>
              </a:rPr>
              <a:t> Scraping yapmadan önce her zaman siteadi.com/robots.txt dosyası kontrol edilmelidir. Bu dosya bir sitenin botlara yönelik temel kurallarını içerir.</a:t>
            </a:r>
            <a:endParaRPr/>
          </a:p>
        </p:txBody>
      </p:sp>
      <p:sp>
        <p:nvSpPr>
          <p:cNvPr id="266" name="Google Shape;266;p32"/>
          <p:cNvSpPr txBox="1"/>
          <p:nvPr/>
        </p:nvSpPr>
        <p:spPr>
          <a:xfrm>
            <a:off x="571500" y="2829100"/>
            <a:ext cx="5347800" cy="1836600"/>
          </a:xfrm>
          <a:prstGeom prst="rect">
            <a:avLst/>
          </a:prstGeom>
          <a:noFill/>
          <a:ln>
            <a:noFill/>
          </a:ln>
        </p:spPr>
        <p:txBody>
          <a:bodyPr anchorCtr="0" anchor="t" bIns="0" lIns="0" spcFirstLastPara="1" rIns="0" wrap="square" tIns="0">
            <a:spAutoFit/>
          </a:bodyPr>
          <a:lstStyle/>
          <a:p>
            <a:pPr indent="0" lvl="0" marL="0" marR="0" rtl="0" algn="l">
              <a:lnSpc>
                <a:spcPct val="155777"/>
              </a:lnSpc>
              <a:spcBef>
                <a:spcPts val="0"/>
              </a:spcBef>
              <a:spcAft>
                <a:spcPts val="0"/>
              </a:spcAft>
              <a:buNone/>
            </a:pPr>
            <a:r>
              <a:rPr b="1" i="0" lang="en-US" sz="1650" u="none" cap="none" strike="noStrike">
                <a:solidFill>
                  <a:srgbClr val="FFFFFF"/>
                </a:solidFill>
                <a:latin typeface="Inter"/>
                <a:ea typeface="Inter"/>
                <a:cs typeface="Inter"/>
                <a:sym typeface="Inter"/>
              </a:rPr>
              <a:t>Kurallar Çerçevesi:</a:t>
            </a:r>
            <a:br>
              <a:rPr b="0" i="0" lang="en-US" sz="1800" u="none" cap="none" strike="noStrike">
                <a:solidFill>
                  <a:schemeClr val="dk1"/>
                </a:solidFill>
                <a:latin typeface="Calibri"/>
                <a:ea typeface="Calibri"/>
                <a:cs typeface="Calibri"/>
                <a:sym typeface="Calibri"/>
              </a:rPr>
            </a:br>
            <a:r>
              <a:rPr b="0" i="0" lang="en-US" sz="1650" u="none" cap="none" strike="noStrike">
                <a:solidFill>
                  <a:srgbClr val="D4D4D4"/>
                </a:solidFill>
                <a:latin typeface="Inter"/>
                <a:ea typeface="Inter"/>
                <a:cs typeface="Inter"/>
                <a:sym typeface="Inter"/>
              </a:rPr>
              <a:t> Dosya içerisinde Allow (İzin verilen) ve Disallow (Yasaklanan) dizinler net bir şekilde belirtilmiştir. Site sahibi hangi verinin taranmasını istemediğini burada açıklar.</a:t>
            </a:r>
            <a:endParaRPr/>
          </a:p>
        </p:txBody>
      </p:sp>
      <p:sp>
        <p:nvSpPr>
          <p:cNvPr id="267" name="Google Shape;267;p32"/>
          <p:cNvSpPr txBox="1"/>
          <p:nvPr/>
        </p:nvSpPr>
        <p:spPr>
          <a:xfrm>
            <a:off x="571500" y="4932675"/>
            <a:ext cx="5456100" cy="1836600"/>
          </a:xfrm>
          <a:prstGeom prst="rect">
            <a:avLst/>
          </a:prstGeom>
          <a:noFill/>
          <a:ln>
            <a:noFill/>
          </a:ln>
        </p:spPr>
        <p:txBody>
          <a:bodyPr anchorCtr="0" anchor="t" bIns="0" lIns="0" spcFirstLastPara="1" rIns="0" wrap="square" tIns="0">
            <a:spAutoFit/>
          </a:bodyPr>
          <a:lstStyle/>
          <a:p>
            <a:pPr indent="0" lvl="0" marL="0" marR="0" rtl="0" algn="l">
              <a:lnSpc>
                <a:spcPct val="155777"/>
              </a:lnSpc>
              <a:spcBef>
                <a:spcPts val="0"/>
              </a:spcBef>
              <a:spcAft>
                <a:spcPts val="0"/>
              </a:spcAft>
              <a:buNone/>
            </a:pPr>
            <a:r>
              <a:rPr b="1" i="0" lang="en-US" sz="1650" u="none" cap="none" strike="noStrike">
                <a:solidFill>
                  <a:srgbClr val="FFFFFF"/>
                </a:solidFill>
                <a:latin typeface="Inter"/>
                <a:ea typeface="Inter"/>
                <a:cs typeface="Inter"/>
                <a:sym typeface="Inter"/>
              </a:rPr>
              <a:t>Saygı Göstermek:</a:t>
            </a:r>
            <a:br>
              <a:rPr b="0" i="0" lang="en-US" sz="1800" u="none" cap="none" strike="noStrike">
                <a:solidFill>
                  <a:schemeClr val="dk1"/>
                </a:solidFill>
                <a:latin typeface="Calibri"/>
                <a:ea typeface="Calibri"/>
                <a:cs typeface="Calibri"/>
                <a:sym typeface="Calibri"/>
              </a:rPr>
            </a:br>
            <a:r>
              <a:rPr b="0" i="0" lang="en-US" sz="1650" u="none" cap="none" strike="noStrike">
                <a:solidFill>
                  <a:srgbClr val="D4D4D4"/>
                </a:solidFill>
                <a:latin typeface="Inter"/>
                <a:ea typeface="Inter"/>
                <a:cs typeface="Inter"/>
                <a:sym typeface="Inter"/>
              </a:rPr>
              <a:t> İyi bir veri mühendisi bu kurallara kayıtsız şartsız saygı gösterir. Bu dosyayı ihlal edip zorla kazıma yapmak, kalıcı IP engellemelerine ve ciddi yasal süreçlere kapı aralar.</a:t>
            </a:r>
            <a:endParaRPr/>
          </a:p>
        </p:txBody>
      </p:sp>
      <p:pic>
        <p:nvPicPr>
          <p:cNvPr descr="The entrance to a neon-lit digital nightclub representing a website. A stern, robotic security guard stands behind a velvet rope, holding a glowing digital clipboard labeled &quot;robots.txt&quot;. The clipboard clearly shows a green checkmark next to a &quot;ALLOW /bot-A&quot; entry and a red X next to a &quot;DISALLOW /private-dir&quot; entry. Cyberpunk city vibe." id="268" name="Google Shape;268;p32"/>
          <p:cNvPicPr preferRelativeResize="0"/>
          <p:nvPr/>
        </p:nvPicPr>
        <p:blipFill>
          <a:blip r:embed="rId4">
            <a:alphaModFix/>
          </a:blip>
          <a:stretch>
            <a:fillRect/>
          </a:stretch>
        </p:blipFill>
        <p:spPr>
          <a:xfrm>
            <a:off x="6470450" y="2186400"/>
            <a:ext cx="5418100" cy="301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272" name="Shape 272"/>
        <p:cNvGrpSpPr/>
        <p:nvPr/>
      </p:nvGrpSpPr>
      <p:grpSpPr>
        <a:xfrm>
          <a:off x="0" y="0"/>
          <a:ext cx="0" cy="0"/>
          <a:chOff x="0" y="0"/>
          <a:chExt cx="0" cy="0"/>
        </a:xfrm>
      </p:grpSpPr>
      <p:pic>
        <p:nvPicPr>
          <p:cNvPr descr="image.png" id="273" name="Google Shape;273;p3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4" name="Google Shape;274;p33"/>
          <p:cNvSpPr txBox="1"/>
          <p:nvPr/>
        </p:nvSpPr>
        <p:spPr>
          <a:xfrm>
            <a:off x="762000" y="762000"/>
            <a:ext cx="5350800" cy="215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4125" u="none" cap="none" strike="noStrike">
                <a:solidFill>
                  <a:srgbClr val="F5F5F5"/>
                </a:solidFill>
                <a:latin typeface="Urbanist"/>
                <a:ea typeface="Urbanist"/>
                <a:cs typeface="Urbanist"/>
                <a:sym typeface="Urbanist"/>
              </a:rPr>
              <a:t>Yapay Zekanın Yeni Rehberi:</a:t>
            </a:r>
            <a:br>
              <a:rPr b="0" i="0" lang="en-US" sz="1800" u="none" cap="none" strike="noStrike">
                <a:solidFill>
                  <a:schemeClr val="dk1"/>
                </a:solidFill>
                <a:latin typeface="Calibri"/>
                <a:ea typeface="Calibri"/>
                <a:cs typeface="Calibri"/>
                <a:sym typeface="Calibri"/>
              </a:rPr>
            </a:br>
            <a:r>
              <a:rPr b="1" i="0" lang="en-US" sz="4125" u="none" cap="none" strike="noStrike">
                <a:solidFill>
                  <a:srgbClr val="DEFF9A"/>
                </a:solidFill>
                <a:latin typeface="Urbanist"/>
                <a:ea typeface="Urbanist"/>
                <a:cs typeface="Urbanist"/>
                <a:sym typeface="Urbanist"/>
              </a:rPr>
              <a:t>"llms.txt"</a:t>
            </a:r>
            <a:endParaRPr/>
          </a:p>
        </p:txBody>
      </p:sp>
      <p:sp>
        <p:nvSpPr>
          <p:cNvPr id="275" name="Google Shape;275;p33"/>
          <p:cNvSpPr txBox="1"/>
          <p:nvPr/>
        </p:nvSpPr>
        <p:spPr>
          <a:xfrm>
            <a:off x="762000" y="3028950"/>
            <a:ext cx="5095800" cy="3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950" u="none" cap="none" strike="noStrike">
                <a:solidFill>
                  <a:srgbClr val="DAFFDE"/>
                </a:solidFill>
                <a:latin typeface="Urbanist"/>
                <a:ea typeface="Urbanist"/>
                <a:cs typeface="Urbanist"/>
                <a:sym typeface="Urbanist"/>
              </a:rPr>
              <a:t>LLM çağına özel yepyeni bir standart.</a:t>
            </a:r>
            <a:endParaRPr/>
          </a:p>
        </p:txBody>
      </p:sp>
      <p:sp>
        <p:nvSpPr>
          <p:cNvPr id="276" name="Google Shape;276;p33"/>
          <p:cNvSpPr txBox="1"/>
          <p:nvPr/>
        </p:nvSpPr>
        <p:spPr>
          <a:xfrm>
            <a:off x="1095375" y="3663255"/>
            <a:ext cx="4762500" cy="78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950" u="none" cap="none" strike="noStrike">
                <a:solidFill>
                  <a:srgbClr val="DAFFDE"/>
                </a:solidFill>
                <a:latin typeface="Urbanist"/>
                <a:ea typeface="Urbanist"/>
                <a:cs typeface="Urbanist"/>
                <a:sym typeface="Urbanist"/>
              </a:rPr>
              <a:t>robots.txt</a:t>
            </a:r>
            <a:r>
              <a:rPr b="0" i="0" lang="en-US" sz="1950" u="none" cap="none" strike="noStrike">
                <a:solidFill>
                  <a:srgbClr val="DAFFDE"/>
                </a:solidFill>
                <a:latin typeface="Urbanist"/>
                <a:ea typeface="Urbanist"/>
                <a:cs typeface="Urbanist"/>
                <a:sym typeface="Urbanist"/>
              </a:rPr>
              <a:t> "Buraya Girme" der;</a:t>
            </a:r>
            <a:br>
              <a:rPr b="0" i="0" lang="en-US" sz="1800" u="none" cap="none" strike="noStrike">
                <a:solidFill>
                  <a:schemeClr val="dk1"/>
                </a:solidFill>
                <a:latin typeface="Calibri"/>
                <a:ea typeface="Calibri"/>
                <a:cs typeface="Calibri"/>
                <a:sym typeface="Calibri"/>
              </a:rPr>
            </a:br>
            <a:r>
              <a:rPr b="1" i="0" lang="en-US" sz="1950" u="none" cap="none" strike="noStrike">
                <a:solidFill>
                  <a:srgbClr val="DAFFDE"/>
                </a:solidFill>
                <a:latin typeface="Urbanist"/>
                <a:ea typeface="Urbanist"/>
                <a:cs typeface="Urbanist"/>
                <a:sym typeface="Urbanist"/>
              </a:rPr>
              <a:t>llms.txt</a:t>
            </a:r>
            <a:r>
              <a:rPr b="0" i="0" lang="en-US" sz="1950" u="none" cap="none" strike="noStrike">
                <a:solidFill>
                  <a:srgbClr val="DAFFDE"/>
                </a:solidFill>
                <a:latin typeface="Urbanist"/>
                <a:ea typeface="Urbanist"/>
                <a:cs typeface="Urbanist"/>
                <a:sym typeface="Urbanist"/>
              </a:rPr>
              <a:t> "Beni Böyle Oku" der.</a:t>
            </a:r>
            <a:endParaRPr/>
          </a:p>
        </p:txBody>
      </p:sp>
      <p:sp>
        <p:nvSpPr>
          <p:cNvPr id="277" name="Google Shape;277;p33"/>
          <p:cNvSpPr txBox="1"/>
          <p:nvPr/>
        </p:nvSpPr>
        <p:spPr>
          <a:xfrm>
            <a:off x="1095375" y="4646116"/>
            <a:ext cx="4762500" cy="78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950" u="none" cap="none" strike="noStrike">
                <a:solidFill>
                  <a:srgbClr val="DAFFDE"/>
                </a:solidFill>
                <a:latin typeface="Urbanist"/>
                <a:ea typeface="Urbanist"/>
                <a:cs typeface="Urbanist"/>
                <a:sym typeface="Urbanist"/>
              </a:rPr>
              <a:t>AI ajanlarına sitenin temiz (Markdown) yapısını ve özetini sunar.</a:t>
            </a:r>
            <a:endParaRPr/>
          </a:p>
        </p:txBody>
      </p:sp>
      <p:sp>
        <p:nvSpPr>
          <p:cNvPr id="278" name="Google Shape;278;p33"/>
          <p:cNvSpPr txBox="1"/>
          <p:nvPr/>
        </p:nvSpPr>
        <p:spPr>
          <a:xfrm>
            <a:off x="1095375" y="5628977"/>
            <a:ext cx="4762500" cy="3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950" u="none" cap="none" strike="noStrike">
                <a:solidFill>
                  <a:srgbClr val="DAFFDE"/>
                </a:solidFill>
                <a:latin typeface="Urbanist"/>
                <a:ea typeface="Urbanist"/>
                <a:cs typeface="Urbanist"/>
                <a:sym typeface="Urbanist"/>
              </a:rPr>
              <a:t>RAG sistemleri için "altın tepside" veri sağlar.</a:t>
            </a:r>
            <a:endParaRPr/>
          </a:p>
        </p:txBody>
      </p:sp>
      <p:sp>
        <p:nvSpPr>
          <p:cNvPr id="279" name="Google Shape;279;p33"/>
          <p:cNvSpPr txBox="1"/>
          <p:nvPr/>
        </p:nvSpPr>
        <p:spPr>
          <a:xfrm>
            <a:off x="762000" y="3663255"/>
            <a:ext cx="247800" cy="3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950" u="none" cap="none" strike="noStrike">
                <a:solidFill>
                  <a:srgbClr val="DEFF9A"/>
                </a:solidFill>
                <a:latin typeface="Urbanist"/>
                <a:ea typeface="Urbanist"/>
                <a:cs typeface="Urbanist"/>
                <a:sym typeface="Urbanist"/>
              </a:rPr>
              <a:t>→</a:t>
            </a:r>
            <a:endParaRPr/>
          </a:p>
        </p:txBody>
      </p:sp>
      <p:sp>
        <p:nvSpPr>
          <p:cNvPr id="280" name="Google Shape;280;p33"/>
          <p:cNvSpPr txBox="1"/>
          <p:nvPr/>
        </p:nvSpPr>
        <p:spPr>
          <a:xfrm>
            <a:off x="762000" y="4646116"/>
            <a:ext cx="247800" cy="3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950" u="none" cap="none" strike="noStrike">
                <a:solidFill>
                  <a:srgbClr val="DEFF9A"/>
                </a:solidFill>
                <a:latin typeface="Urbanist"/>
                <a:ea typeface="Urbanist"/>
                <a:cs typeface="Urbanist"/>
                <a:sym typeface="Urbanist"/>
              </a:rPr>
              <a:t>→</a:t>
            </a:r>
            <a:endParaRPr/>
          </a:p>
        </p:txBody>
      </p:sp>
      <p:sp>
        <p:nvSpPr>
          <p:cNvPr id="281" name="Google Shape;281;p33"/>
          <p:cNvSpPr txBox="1"/>
          <p:nvPr/>
        </p:nvSpPr>
        <p:spPr>
          <a:xfrm>
            <a:off x="762000" y="5628977"/>
            <a:ext cx="247800" cy="3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950" u="none" cap="none" strike="noStrike">
                <a:solidFill>
                  <a:srgbClr val="DEFF9A"/>
                </a:solidFill>
                <a:latin typeface="Urbanist"/>
                <a:ea typeface="Urbanist"/>
                <a:cs typeface="Urbanist"/>
                <a:sym typeface="Urbanist"/>
              </a:rPr>
              <a:t>→</a:t>
            </a:r>
            <a:endParaRPr/>
          </a:p>
        </p:txBody>
      </p:sp>
      <p:pic>
        <p:nvPicPr>
          <p:cNvPr descr="Next to the robotic guard from the previous scene, there is now a sleek, floating holographic guide book emitting a welcoming, soft blue light, labeled &quot;llms.txt&quot;. It projects a structured, clean, inviting summary of the building's layout meant for AI bots. Futuristic, inviting, clean interface design contrasting with the stern robot." id="282" name="Google Shape;282;p33"/>
          <p:cNvPicPr preferRelativeResize="0"/>
          <p:nvPr/>
        </p:nvPicPr>
        <p:blipFill>
          <a:blip r:embed="rId4">
            <a:alphaModFix/>
          </a:blip>
          <a:stretch>
            <a:fillRect/>
          </a:stretch>
        </p:blipFill>
        <p:spPr>
          <a:xfrm>
            <a:off x="5943450" y="1795825"/>
            <a:ext cx="5867924" cy="3266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286" name="Shape 286"/>
        <p:cNvGrpSpPr/>
        <p:nvPr/>
      </p:nvGrpSpPr>
      <p:grpSpPr>
        <a:xfrm>
          <a:off x="0" y="0"/>
          <a:ext cx="0" cy="0"/>
          <a:chOff x="0" y="0"/>
          <a:chExt cx="0" cy="0"/>
        </a:xfrm>
      </p:grpSpPr>
      <p:pic>
        <p:nvPicPr>
          <p:cNvPr descr="image.png" id="287" name="Google Shape;287;p3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8" name="Google Shape;288;p34"/>
          <p:cNvSpPr txBox="1"/>
          <p:nvPr/>
        </p:nvSpPr>
        <p:spPr>
          <a:xfrm>
            <a:off x="1000125" y="2356842"/>
            <a:ext cx="4857900" cy="720300"/>
          </a:xfrm>
          <a:prstGeom prst="rect">
            <a:avLst/>
          </a:prstGeom>
          <a:noFill/>
          <a:ln>
            <a:noFill/>
          </a:ln>
        </p:spPr>
        <p:txBody>
          <a:bodyPr anchorCtr="0" anchor="t" bIns="0" lIns="0" spcFirstLastPara="1" rIns="0" wrap="square" tIns="0">
            <a:spAutoFit/>
          </a:bodyPr>
          <a:lstStyle/>
          <a:p>
            <a:pPr indent="0" lvl="0" marL="0" marR="0" rtl="0" algn="l">
              <a:lnSpc>
                <a:spcPct val="159944"/>
              </a:lnSpc>
              <a:spcBef>
                <a:spcPts val="0"/>
              </a:spcBef>
              <a:spcAft>
                <a:spcPts val="0"/>
              </a:spcAft>
              <a:buNone/>
            </a:pPr>
            <a:r>
              <a:rPr b="1" i="0" lang="en-US" sz="1800" u="none" cap="none" strike="noStrike">
                <a:solidFill>
                  <a:srgbClr val="DAFFDE"/>
                </a:solidFill>
                <a:latin typeface="Urbanist"/>
                <a:ea typeface="Urbanist"/>
                <a:cs typeface="Urbanist"/>
                <a:sym typeface="Urbanist"/>
              </a:rPr>
              <a:t>Dünyanın en iyi algoritması</a:t>
            </a:r>
            <a:r>
              <a:rPr b="0" i="0" lang="en-US" sz="1800" u="none" cap="none" strike="noStrike">
                <a:solidFill>
                  <a:srgbClr val="DAFFDE"/>
                </a:solidFill>
                <a:latin typeface="Urbanist"/>
                <a:ea typeface="Urbanist"/>
                <a:cs typeface="Urbanist"/>
                <a:sym typeface="Urbanist"/>
              </a:rPr>
              <a:t> bile kötü veriyi düzeltemez. Verinin kalitesi, modelin kalitesidir.</a:t>
            </a:r>
            <a:endParaRPr/>
          </a:p>
        </p:txBody>
      </p:sp>
      <p:sp>
        <p:nvSpPr>
          <p:cNvPr id="289" name="Google Shape;289;p34"/>
          <p:cNvSpPr txBox="1"/>
          <p:nvPr/>
        </p:nvSpPr>
        <p:spPr>
          <a:xfrm>
            <a:off x="1000125" y="3373933"/>
            <a:ext cx="4857900" cy="1163400"/>
          </a:xfrm>
          <a:prstGeom prst="rect">
            <a:avLst/>
          </a:prstGeom>
          <a:noFill/>
          <a:ln>
            <a:noFill/>
          </a:ln>
        </p:spPr>
        <p:txBody>
          <a:bodyPr anchorCtr="0" anchor="t" bIns="0" lIns="0" spcFirstLastPara="1" rIns="0" wrap="square" tIns="0">
            <a:spAutoFit/>
          </a:bodyPr>
          <a:lstStyle/>
          <a:p>
            <a:pPr indent="0" lvl="0" marL="0" marR="0" rtl="0" algn="l">
              <a:lnSpc>
                <a:spcPct val="159944"/>
              </a:lnSpc>
              <a:spcBef>
                <a:spcPts val="0"/>
              </a:spcBef>
              <a:spcAft>
                <a:spcPts val="0"/>
              </a:spcAft>
              <a:buNone/>
            </a:pPr>
            <a:r>
              <a:rPr b="1" i="0" lang="en-US" sz="1800" u="none" cap="none" strike="noStrike">
                <a:solidFill>
                  <a:srgbClr val="DAFFDE"/>
                </a:solidFill>
                <a:latin typeface="Urbanist"/>
                <a:ea typeface="Urbanist"/>
                <a:cs typeface="Urbanist"/>
                <a:sym typeface="Urbanist"/>
              </a:rPr>
              <a:t>Eksik veri (Missing Data):</a:t>
            </a:r>
            <a:r>
              <a:rPr b="0" i="0" lang="en-US" sz="1800" u="none" cap="none" strike="noStrike">
                <a:solidFill>
                  <a:srgbClr val="DAFFDE"/>
                </a:solidFill>
                <a:latin typeface="Urbanist"/>
                <a:ea typeface="Urbanist"/>
                <a:cs typeface="Urbanist"/>
                <a:sym typeface="Urbanist"/>
              </a:rPr>
              <a:t> Boş hücrelerle ve eksik satırlarla nasıl başa çıkılır? Veri doldurma stratejileri.</a:t>
            </a:r>
            <a:endParaRPr/>
          </a:p>
        </p:txBody>
      </p:sp>
      <p:sp>
        <p:nvSpPr>
          <p:cNvPr id="290" name="Google Shape;290;p34"/>
          <p:cNvSpPr txBox="1"/>
          <p:nvPr/>
        </p:nvSpPr>
        <p:spPr>
          <a:xfrm>
            <a:off x="1000125" y="4756695"/>
            <a:ext cx="4857900" cy="1163400"/>
          </a:xfrm>
          <a:prstGeom prst="rect">
            <a:avLst/>
          </a:prstGeom>
          <a:noFill/>
          <a:ln>
            <a:noFill/>
          </a:ln>
        </p:spPr>
        <p:txBody>
          <a:bodyPr anchorCtr="0" anchor="t" bIns="0" lIns="0" spcFirstLastPara="1" rIns="0" wrap="square" tIns="0">
            <a:spAutoFit/>
          </a:bodyPr>
          <a:lstStyle/>
          <a:p>
            <a:pPr indent="0" lvl="0" marL="0" marR="0" rtl="0" algn="l">
              <a:lnSpc>
                <a:spcPct val="159944"/>
              </a:lnSpc>
              <a:spcBef>
                <a:spcPts val="0"/>
              </a:spcBef>
              <a:spcAft>
                <a:spcPts val="0"/>
              </a:spcAft>
              <a:buNone/>
            </a:pPr>
            <a:r>
              <a:rPr b="1" i="0" lang="en-US" sz="1800" u="none" cap="none" strike="noStrike">
                <a:solidFill>
                  <a:srgbClr val="DAFFDE"/>
                </a:solidFill>
                <a:latin typeface="Urbanist"/>
                <a:ea typeface="Urbanist"/>
                <a:cs typeface="Urbanist"/>
                <a:sym typeface="Urbanist"/>
              </a:rPr>
              <a:t>Aykırı veri (Outliers):</a:t>
            </a:r>
            <a:r>
              <a:rPr b="0" i="0" lang="en-US" sz="1800" u="none" cap="none" strike="noStrike">
                <a:solidFill>
                  <a:srgbClr val="DAFFDE"/>
                </a:solidFill>
                <a:latin typeface="Urbanist"/>
                <a:ea typeface="Urbanist"/>
                <a:cs typeface="Urbanist"/>
                <a:sym typeface="Urbanist"/>
              </a:rPr>
              <a:t> Sistemi bozan uç değerler tespit edilip temizlenmezse yapay zeka halüsinasyonları artar.</a:t>
            </a:r>
            <a:endParaRPr/>
          </a:p>
        </p:txBody>
      </p:sp>
      <p:pic>
        <p:nvPicPr>
          <p:cNvPr descr="image.png" id="291" name="Google Shape;291;p34"/>
          <p:cNvPicPr preferRelativeResize="0"/>
          <p:nvPr/>
        </p:nvPicPr>
        <p:blipFill rotWithShape="1">
          <a:blip r:embed="rId4">
            <a:alphaModFix/>
          </a:blip>
          <a:srcRect b="0" l="0" r="0" t="0"/>
          <a:stretch/>
        </p:blipFill>
        <p:spPr>
          <a:xfrm>
            <a:off x="571500" y="2390179"/>
            <a:ext cx="247650" cy="257175"/>
          </a:xfrm>
          <a:prstGeom prst="rect">
            <a:avLst/>
          </a:prstGeom>
          <a:noFill/>
          <a:ln>
            <a:noFill/>
          </a:ln>
        </p:spPr>
      </p:pic>
      <p:pic>
        <p:nvPicPr>
          <p:cNvPr descr="image.png" id="292" name="Google Shape;292;p34"/>
          <p:cNvPicPr preferRelativeResize="0"/>
          <p:nvPr/>
        </p:nvPicPr>
        <p:blipFill rotWithShape="1">
          <a:blip r:embed="rId5">
            <a:alphaModFix/>
          </a:blip>
          <a:srcRect b="0" l="0" r="0" t="0"/>
          <a:stretch/>
        </p:blipFill>
        <p:spPr>
          <a:xfrm>
            <a:off x="571500" y="3407271"/>
            <a:ext cx="219075" cy="257175"/>
          </a:xfrm>
          <a:prstGeom prst="rect">
            <a:avLst/>
          </a:prstGeom>
          <a:noFill/>
          <a:ln>
            <a:noFill/>
          </a:ln>
        </p:spPr>
      </p:pic>
      <p:pic>
        <p:nvPicPr>
          <p:cNvPr descr="image.png" id="293" name="Google Shape;293;p34"/>
          <p:cNvPicPr preferRelativeResize="0"/>
          <p:nvPr/>
        </p:nvPicPr>
        <p:blipFill rotWithShape="1">
          <a:blip r:embed="rId6">
            <a:alphaModFix/>
          </a:blip>
          <a:srcRect b="0" l="0" r="0" t="0"/>
          <a:stretch/>
        </p:blipFill>
        <p:spPr>
          <a:xfrm>
            <a:off x="571500" y="4790033"/>
            <a:ext cx="247650" cy="257175"/>
          </a:xfrm>
          <a:prstGeom prst="rect">
            <a:avLst/>
          </a:prstGeom>
          <a:noFill/>
          <a:ln>
            <a:noFill/>
          </a:ln>
        </p:spPr>
      </p:pic>
      <p:sp>
        <p:nvSpPr>
          <p:cNvPr id="294" name="Google Shape;294;p34"/>
          <p:cNvSpPr txBox="1"/>
          <p:nvPr/>
        </p:nvSpPr>
        <p:spPr>
          <a:xfrm>
            <a:off x="571500" y="571500"/>
            <a:ext cx="11601600" cy="139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4125" u="none" cap="none" strike="noStrike">
                <a:solidFill>
                  <a:srgbClr val="F5F5F5"/>
                </a:solidFill>
                <a:latin typeface="Urbanist"/>
                <a:ea typeface="Urbanist"/>
                <a:cs typeface="Urbanist"/>
                <a:sym typeface="Urbanist"/>
              </a:rPr>
              <a:t>Çöp İçeri,</a:t>
            </a:r>
            <a:br>
              <a:rPr b="0" i="0" lang="en-US" sz="1800" u="none" cap="none" strike="noStrike">
                <a:solidFill>
                  <a:schemeClr val="dk1"/>
                </a:solidFill>
                <a:latin typeface="Calibri"/>
                <a:ea typeface="Calibri"/>
                <a:cs typeface="Calibri"/>
                <a:sym typeface="Calibri"/>
              </a:rPr>
            </a:br>
            <a:r>
              <a:rPr b="1" i="0" lang="en-US" sz="4125" u="none" cap="none" strike="noStrike">
                <a:solidFill>
                  <a:srgbClr val="DEFF9A"/>
                </a:solidFill>
                <a:latin typeface="Urbanist"/>
                <a:ea typeface="Urbanist"/>
                <a:cs typeface="Urbanist"/>
                <a:sym typeface="Urbanist"/>
              </a:rPr>
              <a:t>Çöp Dışarı (GIGO)</a:t>
            </a:r>
            <a:endParaRPr/>
          </a:p>
        </p:txBody>
      </p:sp>
      <p:pic>
        <p:nvPicPr>
          <p:cNvPr descr="A large, stylized industrial funnel machine. Into the wide top, piles of digital junk, broken data blocks, corrupted files, and question marks are being dumped (&quot;Garbage In&quot;). Out of the narrow bottom spout, a malformed, sputtering, broken robot toy is being extruded (&quot;Garbage Out&quot;). Industrial dystopia style, clear cause-and-effect visualization." id="295" name="Google Shape;295;p34"/>
          <p:cNvPicPr preferRelativeResize="0"/>
          <p:nvPr/>
        </p:nvPicPr>
        <p:blipFill>
          <a:blip r:embed="rId7">
            <a:alphaModFix/>
          </a:blip>
          <a:stretch>
            <a:fillRect/>
          </a:stretch>
        </p:blipFill>
        <p:spPr>
          <a:xfrm>
            <a:off x="6877450" y="990600"/>
            <a:ext cx="4876800" cy="487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Beautify this slide" id="300" name="Google Shape;300;p35"/>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Beautify this slide" id="305" name="Google Shape;305;p36"/>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309" name="Shape 309"/>
        <p:cNvGrpSpPr/>
        <p:nvPr/>
      </p:nvGrpSpPr>
      <p:grpSpPr>
        <a:xfrm>
          <a:off x="0" y="0"/>
          <a:ext cx="0" cy="0"/>
          <a:chOff x="0" y="0"/>
          <a:chExt cx="0" cy="0"/>
        </a:xfrm>
      </p:grpSpPr>
      <p:pic>
        <p:nvPicPr>
          <p:cNvPr descr="image.png" id="310" name="Google Shape;310;p37"/>
          <p:cNvPicPr preferRelativeResize="0"/>
          <p:nvPr/>
        </p:nvPicPr>
        <p:blipFill rotWithShape="1">
          <a:blip r:embed="rId3">
            <a:alphaModFix/>
          </a:blip>
          <a:srcRect b="0" l="0" r="0" t="0"/>
          <a:stretch/>
        </p:blipFill>
        <p:spPr>
          <a:xfrm>
            <a:off x="0" y="26425"/>
            <a:ext cx="12192000" cy="6858000"/>
          </a:xfrm>
          <a:prstGeom prst="rect">
            <a:avLst/>
          </a:prstGeom>
          <a:noFill/>
          <a:ln>
            <a:noFill/>
          </a:ln>
        </p:spPr>
      </p:pic>
      <p:sp>
        <p:nvSpPr>
          <p:cNvPr id="311" name="Google Shape;311;p37"/>
          <p:cNvSpPr txBox="1"/>
          <p:nvPr/>
        </p:nvSpPr>
        <p:spPr>
          <a:xfrm>
            <a:off x="1419244" y="1748812"/>
            <a:ext cx="9281100" cy="1038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750" u="none" cap="none" strike="noStrike">
                <a:solidFill>
                  <a:srgbClr val="F5F5F5"/>
                </a:solidFill>
                <a:latin typeface="Urbanist"/>
                <a:ea typeface="Urbanist"/>
                <a:cs typeface="Urbanist"/>
                <a:sym typeface="Urbanist"/>
              </a:rPr>
              <a:t>Özet ve </a:t>
            </a:r>
            <a:r>
              <a:rPr b="1" i="0" lang="en-US" sz="6750" u="none" cap="none" strike="noStrike">
                <a:solidFill>
                  <a:srgbClr val="DEFF9A"/>
                </a:solidFill>
                <a:latin typeface="Urbanist"/>
                <a:ea typeface="Urbanist"/>
                <a:cs typeface="Urbanist"/>
                <a:sym typeface="Urbanist"/>
              </a:rPr>
              <a:t>Teşekkürler</a:t>
            </a:r>
            <a:endParaRPr/>
          </a:p>
        </p:txBody>
      </p:sp>
      <p:sp>
        <p:nvSpPr>
          <p:cNvPr id="312" name="Google Shape;312;p37"/>
          <p:cNvSpPr txBox="1"/>
          <p:nvPr/>
        </p:nvSpPr>
        <p:spPr>
          <a:xfrm>
            <a:off x="1640225" y="3063262"/>
            <a:ext cx="8839200" cy="3462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2250" u="none" cap="none" strike="noStrike">
                <a:solidFill>
                  <a:srgbClr val="DAFFDE"/>
                </a:solidFill>
                <a:latin typeface="Urbanist"/>
                <a:ea typeface="Urbanist"/>
                <a:cs typeface="Urbanist"/>
                <a:sym typeface="Urbanist"/>
              </a:rPr>
              <a:t>Veri yeni topraktır, onu nasıl işleyeceğimizi öğrendik.</a:t>
            </a:r>
            <a:endParaRPr/>
          </a:p>
        </p:txBody>
      </p:sp>
      <p:sp>
        <p:nvSpPr>
          <p:cNvPr id="313" name="Google Shape;313;p37"/>
          <p:cNvSpPr txBox="1"/>
          <p:nvPr/>
        </p:nvSpPr>
        <p:spPr>
          <a:xfrm>
            <a:off x="1640225" y="3710962"/>
            <a:ext cx="8839200" cy="9006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2250" u="none" cap="none" strike="noStrike">
                <a:solidFill>
                  <a:srgbClr val="DAFFDE"/>
                </a:solidFill>
                <a:latin typeface="Urbanist"/>
                <a:ea typeface="Urbanist"/>
                <a:cs typeface="Urbanist"/>
                <a:sym typeface="Urbanist"/>
              </a:rPr>
              <a:t>Gelenekselden GenAI çağına geçişi gördük (Kaggle → Hugging Face, Selenium → Firecrawl).</a:t>
            </a:r>
            <a:endParaRPr/>
          </a:p>
        </p:txBody>
      </p:sp>
      <p:sp>
        <p:nvSpPr>
          <p:cNvPr id="314" name="Google Shape;314;p37"/>
          <p:cNvSpPr txBox="1"/>
          <p:nvPr/>
        </p:nvSpPr>
        <p:spPr>
          <a:xfrm>
            <a:off x="1640225" y="4815862"/>
            <a:ext cx="8839200" cy="3462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2250" u="none" cap="none" strike="noStrike">
                <a:solidFill>
                  <a:srgbClr val="DAFFDE"/>
                </a:solidFill>
                <a:latin typeface="Urbanist"/>
                <a:ea typeface="Urbanist"/>
                <a:cs typeface="Urbanist"/>
                <a:sym typeface="Urbanist"/>
              </a:rPr>
              <a:t>Araçlarımızı ve etik sorumluluklarımızı tanıdık.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827"/>
        </a:solidFill>
      </p:bgPr>
    </p:bg>
    <p:spTree>
      <p:nvGrpSpPr>
        <p:cNvPr id="99" name="Shape 99"/>
        <p:cNvGrpSpPr/>
        <p:nvPr/>
      </p:nvGrpSpPr>
      <p:grpSpPr>
        <a:xfrm>
          <a:off x="0" y="0"/>
          <a:ext cx="0" cy="0"/>
          <a:chOff x="0" y="0"/>
          <a:chExt cx="0" cy="0"/>
        </a:xfrm>
      </p:grpSpPr>
      <p:pic>
        <p:nvPicPr>
          <p:cNvPr descr="image.png" id="100" name="Google Shape;100;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1" name="Google Shape;101;p15"/>
          <p:cNvSpPr txBox="1"/>
          <p:nvPr/>
        </p:nvSpPr>
        <p:spPr>
          <a:xfrm>
            <a:off x="1009650" y="2154611"/>
            <a:ext cx="4800600" cy="1066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F8FAFC"/>
                </a:solidFill>
                <a:latin typeface="Inter"/>
                <a:ea typeface="Inter"/>
                <a:cs typeface="Inter"/>
                <a:sym typeface="Inter"/>
              </a:rPr>
              <a:t>Veri, modern dünyada bıraktığımız dijital ayak izimizdir. Gerçekliğin bilgisayarca anlaşılabilir formudur.</a:t>
            </a:r>
            <a:endParaRPr/>
          </a:p>
        </p:txBody>
      </p:sp>
      <p:sp>
        <p:nvSpPr>
          <p:cNvPr id="102" name="Google Shape;102;p15"/>
          <p:cNvSpPr txBox="1"/>
          <p:nvPr/>
        </p:nvSpPr>
        <p:spPr>
          <a:xfrm>
            <a:off x="1009650" y="3593875"/>
            <a:ext cx="3616200" cy="1066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F8FAFC"/>
                </a:solidFill>
                <a:latin typeface="Inter"/>
                <a:ea typeface="Inter"/>
                <a:cs typeface="Inter"/>
                <a:sym typeface="Inter"/>
              </a:rPr>
              <a:t>Yapay zeka ve akıllı karar alma mekanizmalarının temel yakıtı olarak görev yapar.</a:t>
            </a:r>
            <a:endParaRPr/>
          </a:p>
        </p:txBody>
      </p:sp>
      <p:sp>
        <p:nvSpPr>
          <p:cNvPr id="103" name="Google Shape;103;p15"/>
          <p:cNvSpPr txBox="1"/>
          <p:nvPr/>
        </p:nvSpPr>
        <p:spPr>
          <a:xfrm>
            <a:off x="1009650" y="4914616"/>
            <a:ext cx="4800600" cy="66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F8FAFC"/>
                </a:solidFill>
                <a:latin typeface="Inter"/>
                <a:ea typeface="Inter"/>
                <a:cs typeface="Inter"/>
                <a:sym typeface="Inter"/>
              </a:rPr>
              <a:t>Sadece sayılardan ibaret değildir; veriyi değerli kılan şey sahip olduğu "bağlamdır" (context).</a:t>
            </a:r>
            <a:endParaRPr/>
          </a:p>
        </p:txBody>
      </p:sp>
      <p:pic>
        <p:nvPicPr>
          <p:cNvPr descr="image.png" id="104" name="Google Shape;104;p15"/>
          <p:cNvPicPr preferRelativeResize="0"/>
          <p:nvPr/>
        </p:nvPicPr>
        <p:blipFill rotWithShape="1">
          <a:blip r:embed="rId4">
            <a:alphaModFix/>
          </a:blip>
          <a:srcRect b="0" l="0" r="0" t="0"/>
          <a:stretch/>
        </p:blipFill>
        <p:spPr>
          <a:xfrm>
            <a:off x="581025" y="2183186"/>
            <a:ext cx="228600" cy="247650"/>
          </a:xfrm>
          <a:prstGeom prst="rect">
            <a:avLst/>
          </a:prstGeom>
          <a:noFill/>
          <a:ln>
            <a:noFill/>
          </a:ln>
        </p:spPr>
      </p:pic>
      <p:pic>
        <p:nvPicPr>
          <p:cNvPr descr="image.png" id="105" name="Google Shape;105;p15"/>
          <p:cNvPicPr preferRelativeResize="0"/>
          <p:nvPr/>
        </p:nvPicPr>
        <p:blipFill rotWithShape="1">
          <a:blip r:embed="rId5">
            <a:alphaModFix/>
          </a:blip>
          <a:srcRect b="0" l="0" r="0" t="0"/>
          <a:stretch/>
        </p:blipFill>
        <p:spPr>
          <a:xfrm>
            <a:off x="581025" y="3622457"/>
            <a:ext cx="200025" cy="247650"/>
          </a:xfrm>
          <a:prstGeom prst="rect">
            <a:avLst/>
          </a:prstGeom>
          <a:noFill/>
          <a:ln>
            <a:noFill/>
          </a:ln>
        </p:spPr>
      </p:pic>
      <p:pic>
        <p:nvPicPr>
          <p:cNvPr descr="image.png" id="106" name="Google Shape;106;p15"/>
          <p:cNvPicPr preferRelativeResize="0"/>
          <p:nvPr/>
        </p:nvPicPr>
        <p:blipFill rotWithShape="1">
          <a:blip r:embed="rId6">
            <a:alphaModFix/>
          </a:blip>
          <a:srcRect b="0" l="0" r="0" t="0"/>
          <a:stretch/>
        </p:blipFill>
        <p:spPr>
          <a:xfrm>
            <a:off x="581025" y="4943191"/>
            <a:ext cx="285750" cy="247650"/>
          </a:xfrm>
          <a:prstGeom prst="rect">
            <a:avLst/>
          </a:prstGeom>
          <a:noFill/>
          <a:ln>
            <a:noFill/>
          </a:ln>
        </p:spPr>
      </p:pic>
      <p:sp>
        <p:nvSpPr>
          <p:cNvPr id="107" name="Google Shape;107;p15"/>
          <p:cNvSpPr txBox="1"/>
          <p:nvPr/>
        </p:nvSpPr>
        <p:spPr>
          <a:xfrm>
            <a:off x="581025" y="581025"/>
            <a:ext cx="11581447" cy="619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300" u="none" cap="none" strike="noStrike">
                <a:solidFill>
                  <a:srgbClr val="0EA5E9"/>
                </a:solidFill>
                <a:latin typeface="Poppins SemiBold"/>
                <a:ea typeface="Poppins SemiBold"/>
                <a:cs typeface="Poppins SemiBold"/>
                <a:sym typeface="Poppins SemiBold"/>
              </a:rPr>
              <a:t>Veri Nedir? İşlenebilir Gerçeklik</a:t>
            </a:r>
            <a:endParaRPr/>
          </a:p>
        </p:txBody>
      </p:sp>
      <p:pic>
        <p:nvPicPr>
          <p:cNvPr descr="A bustling metropolitan city street scene where everything—people, cars, buildings, weather—is partially dissolving into transparent streams of glowing binary code, geometric data points, and floating holographic statistics. Augmented reality interface overlay view, futuristic, highly detailed, 8k render, urban data layer." id="108" name="Google Shape;108;p15"/>
          <p:cNvPicPr preferRelativeResize="0"/>
          <p:nvPr/>
        </p:nvPicPr>
        <p:blipFill>
          <a:blip r:embed="rId7">
            <a:alphaModFix/>
          </a:blip>
          <a:stretch>
            <a:fillRect/>
          </a:stretch>
        </p:blipFill>
        <p:spPr>
          <a:xfrm>
            <a:off x="6678450" y="1381050"/>
            <a:ext cx="4876800" cy="487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Beautify this slide" id="113" name="Google Shape;113;p16"/>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Beautify this slide" id="118" name="Google Shape;118;p17"/>
          <p:cNvPicPr preferRelativeResize="0"/>
          <p:nvPr/>
        </p:nvPicPr>
        <p:blipFill>
          <a:blip r:embed="rId3">
            <a:alphaModFix/>
          </a:blip>
          <a:stretch>
            <a:fillRect/>
          </a:stretch>
        </p:blipFill>
        <p:spPr>
          <a:xfrm>
            <a:off x="-47625" y="0"/>
            <a:ext cx="122872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827"/>
        </a:solidFill>
      </p:bgPr>
    </p:bg>
    <p:spTree>
      <p:nvGrpSpPr>
        <p:cNvPr id="122" name="Shape 122"/>
        <p:cNvGrpSpPr/>
        <p:nvPr/>
      </p:nvGrpSpPr>
      <p:grpSpPr>
        <a:xfrm>
          <a:off x="0" y="0"/>
          <a:ext cx="0" cy="0"/>
          <a:chOff x="0" y="0"/>
          <a:chExt cx="0" cy="0"/>
        </a:xfrm>
      </p:grpSpPr>
      <p:pic>
        <p:nvPicPr>
          <p:cNvPr descr="image.png" id="123" name="Google Shape;123;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24" name="Google Shape;124;p18"/>
          <p:cNvPicPr preferRelativeResize="0"/>
          <p:nvPr/>
        </p:nvPicPr>
        <p:blipFill rotWithShape="1">
          <a:blip r:embed="rId4">
            <a:alphaModFix/>
          </a:blip>
          <a:srcRect b="0" l="0" r="0" t="0"/>
          <a:stretch/>
        </p:blipFill>
        <p:spPr>
          <a:xfrm>
            <a:off x="0" y="0"/>
            <a:ext cx="6096000" cy="6858000"/>
          </a:xfrm>
          <a:prstGeom prst="rect">
            <a:avLst/>
          </a:prstGeom>
          <a:noFill/>
          <a:ln>
            <a:noFill/>
          </a:ln>
        </p:spPr>
      </p:pic>
      <p:sp>
        <p:nvSpPr>
          <p:cNvPr id="125" name="Google Shape;125;p18"/>
          <p:cNvSpPr txBox="1"/>
          <p:nvPr/>
        </p:nvSpPr>
        <p:spPr>
          <a:xfrm>
            <a:off x="571500" y="571500"/>
            <a:ext cx="5200650" cy="619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300" u="none" cap="none" strike="noStrike">
                <a:solidFill>
                  <a:srgbClr val="0EA5E9"/>
                </a:solidFill>
                <a:latin typeface="Poppins SemiBold"/>
                <a:ea typeface="Poppins SemiBold"/>
                <a:cs typeface="Poppins SemiBold"/>
                <a:sym typeface="Poppins SemiBold"/>
              </a:rPr>
              <a:t>Veri Nerede Yaşar?</a:t>
            </a:r>
            <a:endParaRPr/>
          </a:p>
        </p:txBody>
      </p:sp>
      <p:pic>
        <p:nvPicPr>
          <p:cNvPr descr="image.png" id="126" name="Google Shape;126;p18"/>
          <p:cNvPicPr preferRelativeResize="0"/>
          <p:nvPr/>
        </p:nvPicPr>
        <p:blipFill rotWithShape="1">
          <a:blip r:embed="rId5">
            <a:alphaModFix/>
          </a:blip>
          <a:srcRect b="0" l="0" r="0" t="0"/>
          <a:stretch/>
        </p:blipFill>
        <p:spPr>
          <a:xfrm>
            <a:off x="6096000" y="0"/>
            <a:ext cx="6096000" cy="6858000"/>
          </a:xfrm>
          <a:prstGeom prst="rect">
            <a:avLst/>
          </a:prstGeom>
          <a:noFill/>
          <a:ln>
            <a:noFill/>
          </a:ln>
        </p:spPr>
      </p:pic>
      <p:sp>
        <p:nvSpPr>
          <p:cNvPr id="127" name="Google Shape;127;p18"/>
          <p:cNvSpPr txBox="1"/>
          <p:nvPr/>
        </p:nvSpPr>
        <p:spPr>
          <a:xfrm>
            <a:off x="1000125" y="1946374"/>
            <a:ext cx="4524375" cy="1083617"/>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İnsan Odaklı Kaynaklar</a:t>
            </a:r>
            <a:r>
              <a:rPr b="0" i="0" lang="en-US" sz="1650" u="none" cap="none" strike="noStrike">
                <a:solidFill>
                  <a:srgbClr val="F8FAFC"/>
                </a:solidFill>
                <a:latin typeface="Inter"/>
                <a:ea typeface="Inter"/>
                <a:cs typeface="Inter"/>
                <a:sym typeface="Inter"/>
              </a:rPr>
              <a:t> Kullanıcılardan doğrudan alınan anketler, formlar ve anlık geri bildirimler.</a:t>
            </a:r>
            <a:endParaRPr/>
          </a:p>
        </p:txBody>
      </p:sp>
      <p:sp>
        <p:nvSpPr>
          <p:cNvPr id="128" name="Google Shape;128;p18"/>
          <p:cNvSpPr txBox="1"/>
          <p:nvPr/>
        </p:nvSpPr>
        <p:spPr>
          <a:xfrm>
            <a:off x="1000125" y="3268116"/>
            <a:ext cx="4524375" cy="1083617"/>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Sistem Odaklı Kaynaklar</a:t>
            </a:r>
            <a:r>
              <a:rPr b="0" i="0" lang="en-US" sz="1650" u="none" cap="none" strike="noStrike">
                <a:solidFill>
                  <a:srgbClr val="F8FAFC"/>
                </a:solidFill>
                <a:latin typeface="Inter"/>
                <a:ea typeface="Inter"/>
                <a:cs typeface="Inter"/>
                <a:sym typeface="Inter"/>
              </a:rPr>
              <a:t> Arka planda sessizce çalışan sensörler, IoT cihazları ve server log kayıtları.</a:t>
            </a:r>
            <a:endParaRPr/>
          </a:p>
        </p:txBody>
      </p:sp>
      <p:sp>
        <p:nvSpPr>
          <p:cNvPr id="129" name="Google Shape;129;p18"/>
          <p:cNvSpPr txBox="1"/>
          <p:nvPr/>
        </p:nvSpPr>
        <p:spPr>
          <a:xfrm>
            <a:off x="1000125" y="4589859"/>
            <a:ext cx="4524375" cy="1083617"/>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Web ve Açık Kaynaklar</a:t>
            </a:r>
            <a:r>
              <a:rPr b="0" i="0" lang="en-US" sz="1650" u="none" cap="none" strike="noStrike">
                <a:solidFill>
                  <a:srgbClr val="F8FAFC"/>
                </a:solidFill>
                <a:latin typeface="Inter"/>
                <a:ea typeface="Inter"/>
                <a:cs typeface="Inter"/>
                <a:sym typeface="Inter"/>
              </a:rPr>
              <a:t> Devlet verileri, açık API'ler, web scraping ve devasa akademik veri setleri.</a:t>
            </a:r>
            <a:endParaRPr/>
          </a:p>
        </p:txBody>
      </p:sp>
      <p:pic>
        <p:nvPicPr>
          <p:cNvPr descr="image.png" id="130" name="Google Shape;130;p18"/>
          <p:cNvPicPr preferRelativeResize="0"/>
          <p:nvPr/>
        </p:nvPicPr>
        <p:blipFill rotWithShape="1">
          <a:blip r:embed="rId6">
            <a:alphaModFix/>
          </a:blip>
          <a:srcRect b="0" l="0" r="0" t="0"/>
          <a:stretch/>
        </p:blipFill>
        <p:spPr>
          <a:xfrm>
            <a:off x="571500" y="1974949"/>
            <a:ext cx="285750" cy="247650"/>
          </a:xfrm>
          <a:prstGeom prst="rect">
            <a:avLst/>
          </a:prstGeom>
          <a:noFill/>
          <a:ln>
            <a:noFill/>
          </a:ln>
        </p:spPr>
      </p:pic>
      <p:pic>
        <p:nvPicPr>
          <p:cNvPr descr="image.png" id="131" name="Google Shape;131;p18"/>
          <p:cNvPicPr preferRelativeResize="0"/>
          <p:nvPr/>
        </p:nvPicPr>
        <p:blipFill rotWithShape="1">
          <a:blip r:embed="rId7">
            <a:alphaModFix/>
          </a:blip>
          <a:srcRect b="0" l="0" r="0" t="0"/>
          <a:stretch/>
        </p:blipFill>
        <p:spPr>
          <a:xfrm>
            <a:off x="571500" y="3296691"/>
            <a:ext cx="228600" cy="247650"/>
          </a:xfrm>
          <a:prstGeom prst="rect">
            <a:avLst/>
          </a:prstGeom>
          <a:noFill/>
          <a:ln>
            <a:noFill/>
          </a:ln>
        </p:spPr>
      </p:pic>
      <p:pic>
        <p:nvPicPr>
          <p:cNvPr descr="image.png" id="132" name="Google Shape;132;p18"/>
          <p:cNvPicPr preferRelativeResize="0"/>
          <p:nvPr/>
        </p:nvPicPr>
        <p:blipFill rotWithShape="1">
          <a:blip r:embed="rId8">
            <a:alphaModFix/>
          </a:blip>
          <a:srcRect b="0" l="0" r="0" t="0"/>
          <a:stretch/>
        </p:blipFill>
        <p:spPr>
          <a:xfrm>
            <a:off x="571500" y="4618434"/>
            <a:ext cx="228600" cy="247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827"/>
        </a:solidFill>
      </p:bgPr>
    </p:bg>
    <p:spTree>
      <p:nvGrpSpPr>
        <p:cNvPr id="136" name="Shape 136"/>
        <p:cNvGrpSpPr/>
        <p:nvPr/>
      </p:nvGrpSpPr>
      <p:grpSpPr>
        <a:xfrm>
          <a:off x="0" y="0"/>
          <a:ext cx="0" cy="0"/>
          <a:chOff x="0" y="0"/>
          <a:chExt cx="0" cy="0"/>
        </a:xfrm>
      </p:grpSpPr>
      <p:pic>
        <p:nvPicPr>
          <p:cNvPr descr="image.png" id="137" name="Google Shape;137;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8" name="Google Shape;138;p19"/>
          <p:cNvSpPr txBox="1"/>
          <p:nvPr/>
        </p:nvSpPr>
        <p:spPr>
          <a:xfrm>
            <a:off x="1009650" y="1611213"/>
            <a:ext cx="4800600" cy="1083617"/>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Devlet Şeffaflık Portalları</a:t>
            </a:r>
            <a:r>
              <a:rPr b="0" i="0" lang="en-US" sz="1650" u="none" cap="none" strike="noStrike">
                <a:solidFill>
                  <a:srgbClr val="F8FAFC"/>
                </a:solidFill>
                <a:latin typeface="Inter"/>
                <a:ea typeface="Inter"/>
                <a:cs typeface="Inter"/>
                <a:sym typeface="Inter"/>
              </a:rPr>
              <a:t> data.gov ve İBB Açık Veri gibi portallar, analizler için güvenilir, güncel ve yasal bir temel sağlar.</a:t>
            </a:r>
            <a:endParaRPr/>
          </a:p>
        </p:txBody>
      </p:sp>
      <p:sp>
        <p:nvSpPr>
          <p:cNvPr id="139" name="Google Shape;139;p19"/>
          <p:cNvSpPr txBox="1"/>
          <p:nvPr/>
        </p:nvSpPr>
        <p:spPr>
          <a:xfrm>
            <a:off x="1009650" y="2932955"/>
            <a:ext cx="4800600" cy="1418778"/>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Akademik Kaynaklar</a:t>
            </a:r>
            <a:r>
              <a:rPr b="0" i="0" lang="en-US" sz="1650" u="none" cap="none" strike="noStrike">
                <a:solidFill>
                  <a:srgbClr val="F8FAFC"/>
                </a:solidFill>
                <a:latin typeface="Inter"/>
                <a:ea typeface="Inter"/>
                <a:cs typeface="Inter"/>
                <a:sym typeface="Inter"/>
              </a:rPr>
              <a:t> Google Dataset Search ve küresel üniversite ağları üzerinden doğrulanmış verilere erişim imkanı sunar.</a:t>
            </a:r>
            <a:endParaRPr/>
          </a:p>
        </p:txBody>
      </p:sp>
      <p:sp>
        <p:nvSpPr>
          <p:cNvPr id="140" name="Google Shape;140;p19"/>
          <p:cNvSpPr txBox="1"/>
          <p:nvPr/>
        </p:nvSpPr>
        <p:spPr>
          <a:xfrm>
            <a:off x="1009650" y="4589859"/>
            <a:ext cx="4800600" cy="1418778"/>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Temiz Veri Önceliği</a:t>
            </a:r>
            <a:r>
              <a:rPr b="0" i="0" lang="en-US" sz="1650" u="none" cap="none" strike="noStrike">
                <a:solidFill>
                  <a:srgbClr val="F8FAFC"/>
                </a:solidFill>
                <a:latin typeface="Inter"/>
                <a:ea typeface="Inter"/>
                <a:cs typeface="Inter"/>
                <a:sym typeface="Inter"/>
              </a:rPr>
              <a:t> Tekerleği yeniden icat etmeyin; yüksek kaliteli ve "temiz" veri arayan veri bilimciler için ilk durak bu platformlar olmalıdır.</a:t>
            </a:r>
            <a:endParaRPr/>
          </a:p>
        </p:txBody>
      </p:sp>
      <p:pic>
        <p:nvPicPr>
          <p:cNvPr descr="image.png" id="141" name="Google Shape;141;p19"/>
          <p:cNvPicPr preferRelativeResize="0"/>
          <p:nvPr/>
        </p:nvPicPr>
        <p:blipFill rotWithShape="1">
          <a:blip r:embed="rId4">
            <a:alphaModFix/>
          </a:blip>
          <a:srcRect b="0" l="0" r="0" t="0"/>
          <a:stretch/>
        </p:blipFill>
        <p:spPr>
          <a:xfrm>
            <a:off x="581025" y="1639788"/>
            <a:ext cx="228600" cy="247650"/>
          </a:xfrm>
          <a:prstGeom prst="rect">
            <a:avLst/>
          </a:prstGeom>
          <a:noFill/>
          <a:ln>
            <a:noFill/>
          </a:ln>
        </p:spPr>
      </p:pic>
      <p:pic>
        <p:nvPicPr>
          <p:cNvPr descr="image.png" id="142" name="Google Shape;142;p19"/>
          <p:cNvPicPr preferRelativeResize="0"/>
          <p:nvPr/>
        </p:nvPicPr>
        <p:blipFill rotWithShape="1">
          <a:blip r:embed="rId5">
            <a:alphaModFix/>
          </a:blip>
          <a:srcRect b="0" l="0" r="0" t="0"/>
          <a:stretch/>
        </p:blipFill>
        <p:spPr>
          <a:xfrm>
            <a:off x="581025" y="2961530"/>
            <a:ext cx="285750" cy="247650"/>
          </a:xfrm>
          <a:prstGeom prst="rect">
            <a:avLst/>
          </a:prstGeom>
          <a:noFill/>
          <a:ln>
            <a:noFill/>
          </a:ln>
        </p:spPr>
      </p:pic>
      <p:pic>
        <p:nvPicPr>
          <p:cNvPr descr="image.png" id="143" name="Google Shape;143;p19"/>
          <p:cNvPicPr preferRelativeResize="0"/>
          <p:nvPr/>
        </p:nvPicPr>
        <p:blipFill rotWithShape="1">
          <a:blip r:embed="rId6">
            <a:alphaModFix/>
          </a:blip>
          <a:srcRect b="0" l="0" r="0" t="0"/>
          <a:stretch/>
        </p:blipFill>
        <p:spPr>
          <a:xfrm>
            <a:off x="581025" y="4618434"/>
            <a:ext cx="228600" cy="247650"/>
          </a:xfrm>
          <a:prstGeom prst="rect">
            <a:avLst/>
          </a:prstGeom>
          <a:noFill/>
          <a:ln>
            <a:noFill/>
          </a:ln>
        </p:spPr>
      </p:pic>
      <p:sp>
        <p:nvSpPr>
          <p:cNvPr id="144" name="Google Shape;144;p19"/>
          <p:cNvSpPr txBox="1"/>
          <p:nvPr/>
        </p:nvSpPr>
        <p:spPr>
          <a:xfrm>
            <a:off x="581025" y="581025"/>
            <a:ext cx="11581447" cy="619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300" u="none" cap="none" strike="noStrike">
                <a:solidFill>
                  <a:srgbClr val="0EA5E9"/>
                </a:solidFill>
                <a:latin typeface="Poppins SemiBold"/>
                <a:ea typeface="Poppins SemiBold"/>
                <a:cs typeface="Poppins SemiBold"/>
                <a:sym typeface="Poppins SemiBold"/>
              </a:rPr>
              <a:t>Açık Veri ve Akademik/Sektörel Setler</a:t>
            </a:r>
            <a:endParaRPr/>
          </a:p>
        </p:txBody>
      </p:sp>
      <p:pic>
        <p:nvPicPr>
          <p:cNvPr descr="Three monumental, glowing digital archways made of light and glass, standing in a virtual landscape. The arches are labeled with glowing text: &quot;GOVERNMENT DATA&quot;, &quot;UNIVERSITY RESEARCH&quot;, and &quot;INTERNATIONAL ORGANIZATIONS&quot;. Through the arches, endless rows of organized, glowing digital libraries and data archives are visible. Clean, grand, inviting futuristic architecture." id="145" name="Google Shape;145;p19"/>
          <p:cNvPicPr preferRelativeResize="0"/>
          <p:nvPr/>
        </p:nvPicPr>
        <p:blipFill>
          <a:blip r:embed="rId7">
            <a:alphaModFix/>
          </a:blip>
          <a:stretch>
            <a:fillRect/>
          </a:stretch>
        </p:blipFill>
        <p:spPr>
          <a:xfrm>
            <a:off x="6944225" y="1391088"/>
            <a:ext cx="4502500" cy="450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827"/>
        </a:solidFill>
      </p:bgPr>
    </p:bg>
    <p:spTree>
      <p:nvGrpSpPr>
        <p:cNvPr id="149" name="Shape 149"/>
        <p:cNvGrpSpPr/>
        <p:nvPr/>
      </p:nvGrpSpPr>
      <p:grpSpPr>
        <a:xfrm>
          <a:off x="0" y="0"/>
          <a:ext cx="0" cy="0"/>
          <a:chOff x="0" y="0"/>
          <a:chExt cx="0" cy="0"/>
        </a:xfrm>
      </p:grpSpPr>
      <p:pic>
        <p:nvPicPr>
          <p:cNvPr descr="image.png" id="150" name="Google Shape;150;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1" name="Google Shape;151;p20"/>
          <p:cNvSpPr txBox="1"/>
          <p:nvPr/>
        </p:nvSpPr>
        <p:spPr>
          <a:xfrm>
            <a:off x="1009650" y="1611213"/>
            <a:ext cx="4800600" cy="1083617"/>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Küresel Buluşma Noktaları</a:t>
            </a:r>
            <a:r>
              <a:rPr b="0" i="0" lang="en-US" sz="1650" u="none" cap="none" strike="noStrike">
                <a:solidFill>
                  <a:srgbClr val="F8FAFC"/>
                </a:solidFill>
                <a:latin typeface="Inter"/>
                <a:ea typeface="Inter"/>
                <a:cs typeface="Inter"/>
                <a:sym typeface="Inter"/>
              </a:rPr>
              <a:t> Eskiden zor ulaşılan veriler, günümüzde devasa açık kaynak platformlarında birleşmiştir.</a:t>
            </a:r>
            <a:endParaRPr/>
          </a:p>
        </p:txBody>
      </p:sp>
      <p:sp>
        <p:nvSpPr>
          <p:cNvPr id="152" name="Google Shape;152;p20"/>
          <p:cNvSpPr txBox="1"/>
          <p:nvPr/>
        </p:nvSpPr>
        <p:spPr>
          <a:xfrm>
            <a:off x="1009650" y="3022080"/>
            <a:ext cx="4800600" cy="1066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Paylaşım Kültürü</a:t>
            </a:r>
            <a:r>
              <a:rPr b="0" i="0" lang="en-US" sz="1650" u="none" cap="none" strike="noStrike">
                <a:solidFill>
                  <a:srgbClr val="F8FAFC"/>
                </a:solidFill>
                <a:latin typeface="Inter"/>
                <a:ea typeface="Inter"/>
                <a:cs typeface="Inter"/>
                <a:sym typeface="Inter"/>
              </a:rPr>
              <a:t> Bu platformlar sadece ham veri seti değil; kod, model ve vizyoner fikir paylaşımına da ev sahipliği yapar.</a:t>
            </a:r>
            <a:endParaRPr/>
          </a:p>
        </p:txBody>
      </p:sp>
      <p:sp>
        <p:nvSpPr>
          <p:cNvPr id="153" name="Google Shape;153;p20"/>
          <p:cNvSpPr txBox="1"/>
          <p:nvPr/>
        </p:nvSpPr>
        <p:spPr>
          <a:xfrm>
            <a:off x="1009650" y="4589859"/>
            <a:ext cx="4800600" cy="1418778"/>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Devler Arenası</a:t>
            </a:r>
            <a:r>
              <a:rPr b="0" i="0" lang="en-US" sz="1650" u="none" cap="none" strike="noStrike">
                <a:solidFill>
                  <a:srgbClr val="F8FAFC"/>
                </a:solidFill>
                <a:latin typeface="Inter"/>
                <a:ea typeface="Inter"/>
                <a:cs typeface="Inter"/>
                <a:sym typeface="Inter"/>
              </a:rPr>
              <a:t> Ekosistemi şekillendiren iki büyük güç öne çıkmaktadır: Veri biliminin okulu Kaggle ve yapay zekanın GitHub'ı Hugging Face.</a:t>
            </a:r>
            <a:endParaRPr/>
          </a:p>
        </p:txBody>
      </p:sp>
      <p:pic>
        <p:nvPicPr>
          <p:cNvPr descr="image.png" id="154" name="Google Shape;154;p20"/>
          <p:cNvPicPr preferRelativeResize="0"/>
          <p:nvPr/>
        </p:nvPicPr>
        <p:blipFill rotWithShape="1">
          <a:blip r:embed="rId4">
            <a:alphaModFix/>
          </a:blip>
          <a:srcRect b="0" l="0" r="0" t="0"/>
          <a:stretch/>
        </p:blipFill>
        <p:spPr>
          <a:xfrm>
            <a:off x="581025" y="1639788"/>
            <a:ext cx="285750" cy="247650"/>
          </a:xfrm>
          <a:prstGeom prst="rect">
            <a:avLst/>
          </a:prstGeom>
          <a:noFill/>
          <a:ln>
            <a:noFill/>
          </a:ln>
        </p:spPr>
      </p:pic>
      <p:pic>
        <p:nvPicPr>
          <p:cNvPr descr="image.png" id="155" name="Google Shape;155;p20"/>
          <p:cNvPicPr preferRelativeResize="0"/>
          <p:nvPr/>
        </p:nvPicPr>
        <p:blipFill rotWithShape="1">
          <a:blip r:embed="rId5">
            <a:alphaModFix/>
          </a:blip>
          <a:srcRect b="0" l="0" r="0" t="0"/>
          <a:stretch/>
        </p:blipFill>
        <p:spPr>
          <a:xfrm>
            <a:off x="581025" y="3050655"/>
            <a:ext cx="200025" cy="247650"/>
          </a:xfrm>
          <a:prstGeom prst="rect">
            <a:avLst/>
          </a:prstGeom>
          <a:noFill/>
          <a:ln>
            <a:noFill/>
          </a:ln>
        </p:spPr>
      </p:pic>
      <p:pic>
        <p:nvPicPr>
          <p:cNvPr descr="image.png" id="156" name="Google Shape;156;p20"/>
          <p:cNvPicPr preferRelativeResize="0"/>
          <p:nvPr/>
        </p:nvPicPr>
        <p:blipFill rotWithShape="1">
          <a:blip r:embed="rId6">
            <a:alphaModFix/>
          </a:blip>
          <a:srcRect b="0" l="0" r="0" t="0"/>
          <a:stretch/>
        </p:blipFill>
        <p:spPr>
          <a:xfrm>
            <a:off x="581025" y="4618434"/>
            <a:ext cx="200025" cy="247650"/>
          </a:xfrm>
          <a:prstGeom prst="rect">
            <a:avLst/>
          </a:prstGeom>
          <a:noFill/>
          <a:ln>
            <a:noFill/>
          </a:ln>
        </p:spPr>
      </p:pic>
      <p:sp>
        <p:nvSpPr>
          <p:cNvPr id="157" name="Google Shape;157;p20"/>
          <p:cNvSpPr txBox="1"/>
          <p:nvPr/>
        </p:nvSpPr>
        <p:spPr>
          <a:xfrm>
            <a:off x="581025" y="581025"/>
            <a:ext cx="11581447" cy="619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300" u="none" cap="none" strike="noStrike">
                <a:solidFill>
                  <a:srgbClr val="0EA5E9"/>
                </a:solidFill>
                <a:latin typeface="Poppins SemiBold"/>
                <a:ea typeface="Poppins SemiBold"/>
                <a:cs typeface="Poppins SemiBold"/>
                <a:sym typeface="Poppins SemiBold"/>
              </a:rPr>
              <a:t>Veri Platformları Dünyasına Giriş</a:t>
            </a:r>
            <a:endParaRPr/>
          </a:p>
        </p:txBody>
      </p:sp>
      <p:pic>
        <p:nvPicPr>
          <p:cNvPr descr="A split-screen comparison. Left side: A dimly lit, dusty, classic wooden library with tall shelves filled with old, physical books. Right side: A massive, brightly lit futuristic server room data center with infinite rows of glowing blue server racks and holographic data interfaces. Contrast between analog and digital eras." id="158" name="Google Shape;158;p20"/>
          <p:cNvPicPr preferRelativeResize="0"/>
          <p:nvPr/>
        </p:nvPicPr>
        <p:blipFill>
          <a:blip r:embed="rId7">
            <a:alphaModFix/>
          </a:blip>
          <a:stretch>
            <a:fillRect/>
          </a:stretch>
        </p:blipFill>
        <p:spPr>
          <a:xfrm>
            <a:off x="6660400" y="1316225"/>
            <a:ext cx="4876800" cy="487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827"/>
        </a:solidFill>
      </p:bgPr>
    </p:bg>
    <p:spTree>
      <p:nvGrpSpPr>
        <p:cNvPr id="162" name="Shape 162"/>
        <p:cNvGrpSpPr/>
        <p:nvPr/>
      </p:nvGrpSpPr>
      <p:grpSpPr>
        <a:xfrm>
          <a:off x="0" y="0"/>
          <a:ext cx="0" cy="0"/>
          <a:chOff x="0" y="0"/>
          <a:chExt cx="0" cy="0"/>
        </a:xfrm>
      </p:grpSpPr>
      <p:sp>
        <p:nvSpPr>
          <p:cNvPr id="163" name="Google Shape;163;p21"/>
          <p:cNvSpPr txBox="1"/>
          <p:nvPr/>
        </p:nvSpPr>
        <p:spPr>
          <a:xfrm>
            <a:off x="571500" y="379225"/>
            <a:ext cx="5200800" cy="1015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300" u="none" cap="none" strike="noStrike">
                <a:solidFill>
                  <a:srgbClr val="0EA5E9"/>
                </a:solidFill>
                <a:latin typeface="Poppins SemiBold"/>
                <a:ea typeface="Poppins SemiBold"/>
                <a:cs typeface="Poppins SemiBold"/>
                <a:sym typeface="Poppins SemiBold"/>
              </a:rPr>
              <a:t>Kaggle: Veri Bilimcilerin Oyun Alanı</a:t>
            </a:r>
            <a:endParaRPr/>
          </a:p>
        </p:txBody>
      </p:sp>
      <p:sp>
        <p:nvSpPr>
          <p:cNvPr id="164" name="Google Shape;164;p21"/>
          <p:cNvSpPr txBox="1"/>
          <p:nvPr/>
        </p:nvSpPr>
        <p:spPr>
          <a:xfrm>
            <a:off x="909750" y="1860379"/>
            <a:ext cx="4524300" cy="1066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Datasets (Veri Setleri)</a:t>
            </a:r>
            <a:r>
              <a:rPr b="0" i="0" lang="en-US" sz="1650" u="none" cap="none" strike="noStrike">
                <a:solidFill>
                  <a:srgbClr val="F8FAFC"/>
                </a:solidFill>
                <a:latin typeface="Inter"/>
                <a:ea typeface="Inter"/>
                <a:cs typeface="Inter"/>
                <a:sym typeface="Inter"/>
              </a:rPr>
              <a:t> Çeşitli senaryolara hazır, temizlenmiş ve düzenlenmiş binlerce açık kaynak veri seti içerir.</a:t>
            </a:r>
            <a:endParaRPr/>
          </a:p>
        </p:txBody>
      </p:sp>
      <p:sp>
        <p:nvSpPr>
          <p:cNvPr id="165" name="Google Shape;165;p21"/>
          <p:cNvSpPr txBox="1"/>
          <p:nvPr/>
        </p:nvSpPr>
        <p:spPr>
          <a:xfrm>
            <a:off x="909750" y="3175009"/>
            <a:ext cx="4524300" cy="1066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Notebooks</a:t>
            </a:r>
            <a:r>
              <a:rPr b="0" i="0" lang="en-US" sz="1650" u="none" cap="none" strike="noStrike">
                <a:solidFill>
                  <a:srgbClr val="F8FAFC"/>
                </a:solidFill>
                <a:latin typeface="Inter"/>
                <a:ea typeface="Inter"/>
                <a:cs typeface="Inter"/>
                <a:sym typeface="Inter"/>
              </a:rPr>
              <a:t> Başkalarının yazdığı kodları okuyup çalıştırabileceğiniz, bulut tabanlı öğrenme ortamı sağlar.</a:t>
            </a:r>
            <a:endParaRPr/>
          </a:p>
        </p:txBody>
      </p:sp>
      <p:sp>
        <p:nvSpPr>
          <p:cNvPr id="166" name="Google Shape;166;p21"/>
          <p:cNvSpPr txBox="1"/>
          <p:nvPr/>
        </p:nvSpPr>
        <p:spPr>
          <a:xfrm>
            <a:off x="909750" y="4527543"/>
            <a:ext cx="4524300" cy="1066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650" u="none" cap="none" strike="noStrike">
                <a:solidFill>
                  <a:srgbClr val="818CF8"/>
                </a:solidFill>
                <a:latin typeface="Inter SemiBold"/>
                <a:ea typeface="Inter SemiBold"/>
                <a:cs typeface="Inter SemiBold"/>
                <a:sym typeface="Inter SemiBold"/>
              </a:rPr>
              <a:t>Competitions (Yarışmalar)</a:t>
            </a:r>
            <a:r>
              <a:rPr b="0" i="0" lang="en-US" sz="1650" u="none" cap="none" strike="noStrike">
                <a:solidFill>
                  <a:srgbClr val="F8FAFC"/>
                </a:solidFill>
                <a:latin typeface="Inter"/>
                <a:ea typeface="Inter"/>
                <a:cs typeface="Inter"/>
                <a:sym typeface="Inter"/>
              </a:rPr>
              <a:t> Gerçek dünya şirketlerinin düzenlediği, büyük ödüllü makine öğrenimi yarışmalarına katılma şansı sunar.</a:t>
            </a:r>
            <a:endParaRPr/>
          </a:p>
        </p:txBody>
      </p:sp>
      <p:pic>
        <p:nvPicPr>
          <p:cNvPr descr="A futuristic digital e-sports arena or stadium. In the center field, a large glowing Kaggle logo. Holographic screens around the arena display &quot;DATASETS&quot;, &quot;NOTEBOOKS&quot;, and leaderboards with &quot;COMPETITIONS&quot;. Avatars of data scientists are collaborating in the stands with laptops. High energy technology vibe, neon lights." id="167" name="Google Shape;167;p21"/>
          <p:cNvPicPr preferRelativeResize="0"/>
          <p:nvPr/>
        </p:nvPicPr>
        <p:blipFill>
          <a:blip r:embed="rId3">
            <a:alphaModFix/>
          </a:blip>
          <a:stretch>
            <a:fillRect/>
          </a:stretch>
        </p:blipFill>
        <p:spPr>
          <a:xfrm>
            <a:off x="6016500" y="2106113"/>
            <a:ext cx="5825100" cy="32424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